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257" r:id="rId6"/>
    <p:sldId id="2451" r:id="rId7"/>
    <p:sldId id="271" r:id="rId8"/>
    <p:sldId id="2452" r:id="rId9"/>
    <p:sldId id="282" r:id="rId10"/>
    <p:sldId id="265" r:id="rId11"/>
    <p:sldId id="261" r:id="rId12"/>
    <p:sldId id="262" r:id="rId13"/>
    <p:sldId id="263" r:id="rId14"/>
    <p:sldId id="264"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66" r:id="rId28"/>
    <p:sldId id="267" r:id="rId29"/>
    <p:sldId id="281" r:id="rId30"/>
    <p:sldId id="2457" r:id="rId31"/>
    <p:sldId id="296" r:id="rId32"/>
    <p:sldId id="2456" r:id="rId33"/>
    <p:sldId id="283" r:id="rId34"/>
    <p:sldId id="273" r:id="rId35"/>
    <p:sldId id="276" r:id="rId36"/>
    <p:sldId id="275" r:id="rId37"/>
    <p:sldId id="272" r:id="rId38"/>
    <p:sldId id="2458" r:id="rId39"/>
    <p:sldId id="278" r:id="rId40"/>
    <p:sldId id="2460" r:id="rId41"/>
    <p:sldId id="2459" r:id="rId42"/>
    <p:sldId id="24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07" d="100"/>
          <a:sy n="107" d="100"/>
        </p:scale>
        <p:origin x="738" y="60"/>
      </p:cViewPr>
      <p:guideLst/>
    </p:cSldViewPr>
  </p:slideViewPr>
  <p:notesTextViewPr>
    <p:cViewPr>
      <p:scale>
        <a:sx n="1" d="1"/>
        <a:sy n="1" d="1"/>
      </p:scale>
      <p:origin x="0" y="0"/>
    </p:cViewPr>
  </p:notesTextViewPr>
  <p:notesViewPr>
    <p:cSldViewPr snapToGrid="0" showGuides="1">
      <p:cViewPr varScale="1">
        <p:scale>
          <a:sx n="72" d="100"/>
          <a:sy n="72" d="100"/>
        </p:scale>
        <p:origin x="2938"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469BCF-5219-CACA-F7F2-D8DAED0225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entury Gothic" panose="020B0502020202020204" pitchFamily="34" charset="0"/>
            </a:endParaRPr>
          </a:p>
        </p:txBody>
      </p:sp>
      <p:sp>
        <p:nvSpPr>
          <p:cNvPr id="3" name="Date Placeholder 2">
            <a:extLst>
              <a:ext uri="{FF2B5EF4-FFF2-40B4-BE49-F238E27FC236}">
                <a16:creationId xmlns:a16="http://schemas.microsoft.com/office/drawing/2014/main" id="{CF94FD84-F65A-C1FA-4C17-85D33E9340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95774D-2258-431D-A590-4901B87C714A}" type="datetimeFigureOut">
              <a:rPr lang="en-US" smtClean="0">
                <a:latin typeface="Century Gothic" panose="020B0502020202020204" pitchFamily="34" charset="0"/>
              </a:rPr>
              <a:t>5/23/2022</a:t>
            </a:fld>
            <a:endParaRPr lang="en-US"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80649463-5BA6-9CDB-296A-F4FE607012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DC74C443-88E9-6E8A-15C9-3F7B21E7F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4BFBC3-961B-4559-99D5-E97FF4BA1B02}" type="slidenum">
              <a:rPr lang="en-US" smtClean="0">
                <a:latin typeface="Century Gothic" panose="020B0502020202020204" pitchFamily="34" charset="0"/>
              </a:rPr>
              <a:t>‹#›</a:t>
            </a:fld>
            <a:endParaRPr lang="en-US" dirty="0">
              <a:latin typeface="Century Gothic" panose="020B0502020202020204" pitchFamily="34" charset="0"/>
            </a:endParaRPr>
          </a:p>
        </p:txBody>
      </p:sp>
    </p:spTree>
    <p:extLst>
      <p:ext uri="{BB962C8B-B14F-4D97-AF65-F5344CB8AC3E}">
        <p14:creationId xmlns:p14="http://schemas.microsoft.com/office/powerpoint/2010/main" val="712948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2ECD1839-F9A7-4784-8916-749D239AA090}" type="datetimeFigureOut">
              <a:rPr lang="en-US" smtClean="0"/>
              <a:pPr/>
              <a:t>5/23/2022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74C03C8-37D5-4819-B5D2-5319D5D7F60B}" type="slidenum">
              <a:rPr lang="en-US" smtClean="0"/>
              <a:pPr/>
              <a:t>‹#›</a:t>
            </a:fld>
            <a:endParaRPr lang="en-US" dirty="0"/>
          </a:p>
        </p:txBody>
      </p:sp>
    </p:spTree>
    <p:extLst>
      <p:ext uri="{BB962C8B-B14F-4D97-AF65-F5344CB8AC3E}">
        <p14:creationId xmlns:p14="http://schemas.microsoft.com/office/powerpoint/2010/main" val="118191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47E3A-F141-4DDC-BB50-1AC1A6536A3E}" type="slidenum">
              <a:rPr lang="en-US" smtClean="0"/>
              <a:t>14</a:t>
            </a:fld>
            <a:endParaRPr lang="en-US"/>
          </a:p>
        </p:txBody>
      </p:sp>
    </p:spTree>
    <p:extLst>
      <p:ext uri="{BB962C8B-B14F-4D97-AF65-F5344CB8AC3E}">
        <p14:creationId xmlns:p14="http://schemas.microsoft.com/office/powerpoint/2010/main" val="3416171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894305"/>
            <a:ext cx="8979040" cy="2170442"/>
          </a:xfrm>
        </p:spPr>
        <p:txBody>
          <a:bodyPr anchor="t">
            <a:noAutofit/>
          </a:bodyPr>
          <a:lstStyle>
            <a:lvl1pPr algn="l">
              <a:defRPr sz="4000">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185328"/>
            <a:ext cx="3982497" cy="944545"/>
          </a:xfrm>
        </p:spPr>
        <p:txBody>
          <a:bodyPr/>
          <a:lstStyle>
            <a:lvl1pPr marL="0" indent="0" algn="l">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638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05D0D0B-3CF8-4D94-9B7D-BF218E047931}" type="datetime1">
              <a:rPr lang="en-US" smtClean="0"/>
              <a:pPr/>
              <a:t>5/23/2022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9987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8A324A6-7988-436A-A38E-E326CA584491}" type="datetime1">
              <a:rPr lang="en-US" smtClean="0"/>
              <a:pPr/>
              <a:t>5/23/2022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228477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609600" y="228600"/>
            <a:ext cx="7863840" cy="1173480"/>
          </a:xfrm>
          <a:noFill/>
          <a:ln>
            <a:solidFill>
              <a:schemeClr val="accent3">
                <a:lumMod val="75000"/>
              </a:schemeClr>
            </a:solidFill>
          </a:ln>
        </p:spPr>
        <p:txBody>
          <a:bodyPr wrap="square" anchor="b"/>
          <a:lstStyle>
            <a:lvl1pPr algn="l">
              <a:buNone/>
              <a:defRPr lang="en-US" sz="3600" baseline="0" smtClean="0">
                <a:solidFill>
                  <a:schemeClr val="tx2">
                    <a:lumMod val="60000"/>
                    <a:lumOff val="40000"/>
                  </a:schemeClr>
                </a:solidFill>
              </a:defRPr>
            </a:lvl1pPr>
            <a:extLst/>
          </a:lstStyle>
          <a:p>
            <a:r>
              <a:rPr kumimoji="0" lang="en-US" dirty="0"/>
              <a:t>Click to edit Master title style</a:t>
            </a:r>
          </a:p>
        </p:txBody>
      </p:sp>
      <p:sp>
        <p:nvSpPr>
          <p:cNvPr id="7"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dirty="0"/>
              <a:t>Click to edit Master text styles</a:t>
            </a:r>
          </a:p>
        </p:txBody>
      </p:sp>
      <p:sp>
        <p:nvSpPr>
          <p:cNvPr id="8" name="Content Placeholder 3"/>
          <p:cNvSpPr>
            <a:spLocks noGrp="1"/>
          </p:cNvSpPr>
          <p:nvPr>
            <p:ph sz="half" idx="1"/>
          </p:nvPr>
        </p:nvSpPr>
        <p:spPr>
          <a:xfrm>
            <a:off x="609600" y="2133600"/>
            <a:ext cx="9652000" cy="4371752"/>
          </a:xfrm>
        </p:spPr>
        <p:txBody>
          <a:bodyPr/>
          <a:lstStyle>
            <a:lvl1pPr>
              <a:defRPr sz="2400" baseline="0">
                <a:solidFill>
                  <a:schemeClr val="tx2">
                    <a:lumMod val="75000"/>
                  </a:schemeClr>
                </a:solidFill>
              </a:defRPr>
            </a:lvl1pPr>
            <a:lvl2pPr>
              <a:defRPr sz="2200" baseline="0"/>
            </a:lvl2pPr>
            <a:lvl3pPr>
              <a:defRPr sz="2000" baseline="0"/>
            </a:lvl3pPr>
            <a:lvl4pPr>
              <a:defRPr sz="1800" baseline="0"/>
            </a:lvl4pPr>
            <a:lvl5pPr>
              <a:defRPr sz="20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Slide Number Placeholder 6"/>
          <p:cNvSpPr>
            <a:spLocks noGrp="1"/>
          </p:cNvSpPr>
          <p:nvPr>
            <p:ph type="sldNum" sz="quarter" idx="12"/>
          </p:nvPr>
        </p:nvSpPr>
        <p:spPr>
          <a:xfrm>
            <a:off x="11180120" y="6556248"/>
            <a:ext cx="784448" cy="228600"/>
          </a:xfrm>
        </p:spPr>
        <p:txBody>
          <a:bodyPr/>
          <a:lstStyle>
            <a:lvl1pPr>
              <a:defRPr baseline="0">
                <a:solidFill>
                  <a:schemeClr val="bg1"/>
                </a:solidFill>
              </a:defRPr>
            </a:lvl1pPr>
            <a:extLst/>
          </a:lstStyle>
          <a:p>
            <a:fld id="{8D23C714-7B79-4FEE-AD87-87B938001C67}" type="slidenum">
              <a:rPr lang="en-US" smtClean="0"/>
              <a:pPr/>
              <a:t>‹#›</a:t>
            </a:fld>
            <a:endParaRPr lang="en-US" dirty="0"/>
          </a:p>
        </p:txBody>
      </p:sp>
    </p:spTree>
    <p:extLst>
      <p:ext uri="{BB962C8B-B14F-4D97-AF65-F5344CB8AC3E}">
        <p14:creationId xmlns:p14="http://schemas.microsoft.com/office/powerpoint/2010/main" val="1824408406"/>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1626"/>
            <a:ext cx="11650133" cy="70167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entury Gothic" panose="020B0502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atin typeface="Century Gothic" panose="020B0502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F203BC-87A9-4C1E-95DD-76FC5DE7699C}" type="slidenum">
              <a:rPr lang="en-US"/>
              <a:pPr>
                <a:defRPr/>
              </a:pPr>
              <a:t>‹#›</a:t>
            </a:fld>
            <a:endParaRPr lang="en-US"/>
          </a:p>
        </p:txBody>
      </p:sp>
    </p:spTree>
    <p:extLst>
      <p:ext uri="{BB962C8B-B14F-4D97-AF65-F5344CB8AC3E}">
        <p14:creationId xmlns:p14="http://schemas.microsoft.com/office/powerpoint/2010/main" val="15385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63F29AC3-D3E8-477E-8948-93D42F6A6999}" type="datetime1">
              <a:rPr lang="en-US" smtClean="0"/>
              <a:pPr/>
              <a:t>5/23/2022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215248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931959"/>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943847"/>
            <a:ext cx="10515600" cy="2145803"/>
          </a:xfrm>
        </p:spPr>
        <p:txBody>
          <a:bodyPr>
            <a:normAutofit/>
          </a:bodyPr>
          <a:lstStyle>
            <a:lvl1pPr marL="0" indent="0">
              <a:lnSpc>
                <a:spcPct val="113000"/>
              </a:lnSpc>
              <a:spcBef>
                <a:spcPts val="0"/>
              </a:spcBef>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FD440DC4-2CB7-4401-9EB2-C736D5FD27D5}" type="datetime1">
              <a:rPr lang="en-US" smtClean="0"/>
              <a:pPr/>
              <a:t>5/23/2022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159953678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6948B35-35F6-4254-9BEE-514470CE4EC7}" type="datetime1">
              <a:rPr lang="en-US" smtClean="0"/>
              <a:pPr/>
              <a:t>5/23/2022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349362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83D04CD9-56F2-4CEF-A25C-DFE37FDDCDED}" type="datetime1">
              <a:rPr lang="en-US" smtClean="0"/>
              <a:pPr/>
              <a:t>5/23/2022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156350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3139C147-1FA7-4261-AF78-787754CF791A}" type="datetime1">
              <a:rPr lang="en-US" smtClean="0"/>
              <a:pPr/>
              <a:t>5/23/2022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409164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F75856FD-36B0-4846-AC6B-C79048EE5761}" type="datetime1">
              <a:rPr lang="en-US" smtClean="0"/>
              <a:pPr/>
              <a:t>5/23/2022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18618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C91A5B09-436A-4BC5-969A-1C460B39F6BA}" type="datetime1">
              <a:rPr lang="en-US" smtClean="0"/>
              <a:pPr/>
              <a:t>5/23/2022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92010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63AA0C41-16DD-4B76-B284-231D66ECCA6B}" type="datetime1">
              <a:rPr lang="en-US" smtClean="0"/>
              <a:pPr/>
              <a:t>5/23/2022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426015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416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67543"/>
            <a:ext cx="10515600" cy="46094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45073" y="6507070"/>
            <a:ext cx="2743200"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6C6F0F55-18DD-47D2-9BD4-398C832D51B7}" type="slidenum">
              <a:rPr lang="en-US" smtClean="0"/>
              <a:pPr/>
              <a:t>‹#›</a:t>
            </a:fld>
            <a:endParaRPr lang="en-US" dirty="0"/>
          </a:p>
        </p:txBody>
      </p:sp>
    </p:spTree>
    <p:extLst>
      <p:ext uri="{BB962C8B-B14F-4D97-AF65-F5344CB8AC3E}">
        <p14:creationId xmlns:p14="http://schemas.microsoft.com/office/powerpoint/2010/main" val="164143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200" b="1" kern="1200">
          <a:solidFill>
            <a:srgbClr val="00A69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dfs.viriniga.gov/documentation-publications/manual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56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Drug Analysis Report 2022</a:t>
            </a:r>
          </a:p>
        </p:txBody>
      </p:sp>
      <p:sp>
        <p:nvSpPr>
          <p:cNvPr id="4" name="Content Placeholder 3"/>
          <p:cNvSpPr>
            <a:spLocks noGrp="1"/>
          </p:cNvSpPr>
          <p:nvPr>
            <p:ph idx="4294967295"/>
          </p:nvPr>
        </p:nvSpPr>
        <p:spPr>
          <a:xfrm>
            <a:off x="817563" y="1320800"/>
            <a:ext cx="10965363" cy="5046663"/>
          </a:xfrm>
        </p:spPr>
        <p:txBody>
          <a:bodyPr>
            <a:noAutofit/>
          </a:bodyPr>
          <a:lstStyle/>
          <a:p>
            <a:pPr marL="914400" indent="-914400">
              <a:lnSpc>
                <a:spcPct val="100000"/>
              </a:lnSpc>
              <a:spcBef>
                <a:spcPts val="0"/>
              </a:spcBef>
              <a:buNone/>
            </a:pPr>
            <a:r>
              <a:rPr lang="en-US" sz="2000" b="1" dirty="0">
                <a:latin typeface="Century Gothic" panose="020B0502020202020204" pitchFamily="34" charset="0"/>
              </a:rPr>
              <a:t>Item 1	</a:t>
            </a:r>
            <a:r>
              <a:rPr lang="en-US" sz="2000" dirty="0">
                <a:latin typeface="Century Gothic" panose="020B0502020202020204" pitchFamily="34" charset="0"/>
              </a:rPr>
              <a:t>One sealed plastic evidence bag containing twenty-three plastic bag corners containing off-white solid material</a:t>
            </a:r>
          </a:p>
          <a:p>
            <a:pPr marL="914400" indent="-742950">
              <a:lnSpc>
                <a:spcPct val="100000"/>
              </a:lnSpc>
              <a:spcBef>
                <a:spcPts val="0"/>
              </a:spcBef>
              <a:buNone/>
            </a:pPr>
            <a:endParaRPr lang="en-US" sz="800" dirty="0">
              <a:latin typeface="Century Gothic" panose="020B0502020202020204" pitchFamily="34" charset="0"/>
            </a:endParaRPr>
          </a:p>
          <a:p>
            <a:pPr marL="0" indent="0">
              <a:lnSpc>
                <a:spcPct val="100000"/>
              </a:lnSpc>
              <a:spcBef>
                <a:spcPts val="0"/>
              </a:spcBef>
              <a:buNone/>
            </a:pPr>
            <a:r>
              <a:rPr lang="en-US" sz="2000" b="1" dirty="0">
                <a:latin typeface="Century Gothic" panose="020B0502020202020204" pitchFamily="34" charset="0"/>
              </a:rPr>
              <a:t>RESULTS AND INTERPRETATIONS</a:t>
            </a:r>
            <a:br>
              <a:rPr lang="en-US" sz="2000" b="1" dirty="0">
                <a:latin typeface="Century Gothic" panose="020B0502020202020204" pitchFamily="34" charset="0"/>
              </a:rPr>
            </a:br>
            <a:endParaRPr lang="en-US" sz="800" b="1" dirty="0">
              <a:latin typeface="Century Gothic" panose="020B0502020202020204" pitchFamily="34" charset="0"/>
            </a:endParaRPr>
          </a:p>
          <a:p>
            <a:pPr marL="0" indent="0">
              <a:lnSpc>
                <a:spcPct val="100000"/>
              </a:lnSpc>
              <a:spcBef>
                <a:spcPts val="0"/>
              </a:spcBef>
              <a:buNone/>
            </a:pPr>
            <a:r>
              <a:rPr lang="en-US" sz="1600" dirty="0">
                <a:latin typeface="Century Gothic" panose="020B0502020202020204" pitchFamily="34" charset="0"/>
              </a:rPr>
              <a:t>Item 1	</a:t>
            </a:r>
            <a:br>
              <a:rPr lang="en-US" sz="1600" dirty="0">
                <a:latin typeface="Century Gothic" panose="020B0502020202020204" pitchFamily="34" charset="0"/>
              </a:rPr>
            </a:br>
            <a:r>
              <a:rPr lang="en-US" sz="1600" dirty="0">
                <a:latin typeface="Century Gothic" panose="020B0502020202020204" pitchFamily="34" charset="0"/>
              </a:rPr>
              <a:t>Utilizing a hypergeometric sampling plan, the contents of fourteen bags were analyzed separately and each was found to contain Cocaine base (Schedule II); total net weight of the fourteen: 2.427 ± 0.319 grams of solid material. Based on these results, there is a 95% level of confidence that at least 90% of the packages contain Cocaine base. The gross weight of the remainder was 12.332 gram(s) including innermost packaging. [Methods: CT, TLC, IR  and GC-MS].  Measurement uncertainty of weight measurements is reported at a 95.45% level of confidence.</a:t>
            </a:r>
            <a:br>
              <a:rPr lang="en-US" sz="1600" dirty="0">
                <a:latin typeface="Century Gothic" panose="020B0502020202020204" pitchFamily="34" charset="0"/>
              </a:rPr>
            </a:br>
            <a:br>
              <a:rPr lang="en-US" sz="1600" dirty="0">
                <a:latin typeface="Century Gothic" panose="020B0502020202020204" pitchFamily="34" charset="0"/>
              </a:rPr>
            </a:br>
            <a:r>
              <a:rPr lang="en-US" sz="1600" dirty="0">
                <a:latin typeface="Century Gothic" panose="020B0502020202020204" pitchFamily="34" charset="0"/>
              </a:rPr>
              <a:t>Methods: Color Tests (CT), Thin Layer Chromatography (TLC), Infrared Spectroscopy (IR) and Gas Chromatography- Mass Spectrometry (GC-MS)</a:t>
            </a:r>
            <a:br>
              <a:rPr lang="en-US" sz="1600" dirty="0">
                <a:latin typeface="Century Gothic" panose="020B0502020202020204" pitchFamily="34" charset="0"/>
              </a:rPr>
            </a:br>
            <a:br>
              <a:rPr lang="en-US" sz="1600" dirty="0">
                <a:latin typeface="Century Gothic" panose="020B0502020202020204" pitchFamily="34" charset="0"/>
              </a:rPr>
            </a:br>
            <a:r>
              <a:rPr lang="en-US" sz="1600" dirty="0">
                <a:latin typeface="Century Gothic" panose="020B0502020202020204" pitchFamily="34" charset="0"/>
              </a:rPr>
              <a:t>Date(s) of testing: 02/07/2022 – 02/10/2022. Supporting examination documentation is maintained in the case file. The above listed methods are those approved for use at the time of analysis. </a:t>
            </a:r>
            <a:br>
              <a:rPr lang="en-US" sz="1600" dirty="0">
                <a:latin typeface="Century Gothic" panose="020B0502020202020204" pitchFamily="34" charset="0"/>
              </a:rPr>
            </a:br>
            <a:r>
              <a:rPr lang="en-US" sz="1600" dirty="0">
                <a:latin typeface="Century Gothic" panose="020B0502020202020204" pitchFamily="34" charset="0"/>
              </a:rPr>
              <a:t>All methods can be found in the Controlled Substances Procedures Manual, which can be found at </a:t>
            </a:r>
            <a:r>
              <a:rPr lang="en-US" sz="1600" u="sng" dirty="0">
                <a:latin typeface="Century Gothic" panose="020B0502020202020204" pitchFamily="34" charset="0"/>
                <a:hlinkClick r:id="rId2"/>
              </a:rPr>
              <a:t>www.dfs.virginia.gov/documentation-publications/manuals/</a:t>
            </a:r>
            <a:r>
              <a:rPr lang="en-US" sz="1600" dirty="0">
                <a:latin typeface="Century Gothic" panose="020B0502020202020204" pitchFamily="34" charset="0"/>
              </a:rPr>
              <a:t>. </a:t>
            </a:r>
          </a:p>
        </p:txBody>
      </p:sp>
    </p:spTree>
    <p:extLst>
      <p:ext uri="{BB962C8B-B14F-4D97-AF65-F5344CB8AC3E}">
        <p14:creationId xmlns:p14="http://schemas.microsoft.com/office/powerpoint/2010/main" val="20217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Federal Involvement </a:t>
            </a:r>
            <a:br>
              <a:rPr lang="en-US" dirty="0"/>
            </a:br>
            <a:r>
              <a:rPr lang="en-US" dirty="0"/>
              <a:t>with Standard Setting </a:t>
            </a:r>
            <a:br>
              <a:rPr lang="en-US" dirty="0"/>
            </a:br>
            <a:r>
              <a:rPr lang="en-US" dirty="0"/>
              <a:t>in Forensic Sciences</a:t>
            </a:r>
          </a:p>
        </p:txBody>
      </p:sp>
      <p:sp>
        <p:nvSpPr>
          <p:cNvPr id="3" name="Content Placeholder 2"/>
          <p:cNvSpPr>
            <a:spLocks noGrp="1"/>
          </p:cNvSpPr>
          <p:nvPr>
            <p:ph type="body" idx="1"/>
          </p:nvPr>
        </p:nvSpPr>
        <p:spPr/>
        <p:txBody>
          <a:bodyPr/>
          <a:lstStyle/>
          <a:p>
            <a:r>
              <a:rPr lang="en-US" b="1" dirty="0"/>
              <a:t>Scott Oulton</a:t>
            </a:r>
          </a:p>
          <a:p>
            <a:r>
              <a:rPr lang="en-US" dirty="0"/>
              <a:t>Associate Deputy Assistant Administrator, </a:t>
            </a:r>
          </a:p>
          <a:p>
            <a:r>
              <a:rPr lang="en-US" dirty="0"/>
              <a:t>Drug Enforcement Administration (DEA) </a:t>
            </a:r>
            <a:br>
              <a:rPr lang="en-US" dirty="0"/>
            </a:br>
            <a:r>
              <a:rPr lang="en-US" dirty="0"/>
              <a:t>Office of Forensic Sciences</a:t>
            </a:r>
          </a:p>
        </p:txBody>
      </p:sp>
      <p:sp>
        <p:nvSpPr>
          <p:cNvPr id="4" name="Slide Number Placeholder 3"/>
          <p:cNvSpPr>
            <a:spLocks noGrp="1"/>
          </p:cNvSpPr>
          <p:nvPr>
            <p:ph type="sldNum" sz="quarter" idx="12"/>
          </p:nvPr>
        </p:nvSpPr>
        <p:spPr/>
        <p:txBody>
          <a:bodyPr/>
          <a:lstStyle/>
          <a:p>
            <a:fld id="{6C6F0F55-18DD-47D2-9BD4-398C832D51B7}" type="slidenum">
              <a:rPr lang="en-US" smtClean="0"/>
              <a:pPr/>
              <a:t>11</a:t>
            </a:fld>
            <a:endParaRPr lang="en-US"/>
          </a:p>
        </p:txBody>
      </p:sp>
    </p:spTree>
    <p:extLst>
      <p:ext uri="{BB962C8B-B14F-4D97-AF65-F5344CB8AC3E}">
        <p14:creationId xmlns:p14="http://schemas.microsoft.com/office/powerpoint/2010/main" val="54214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266113" y="427038"/>
            <a:ext cx="3925887" cy="1558925"/>
          </a:xfrm>
        </p:spPr>
        <p:txBody>
          <a:bodyPr>
            <a:noAutofit/>
          </a:bodyPr>
          <a:lstStyle/>
          <a:p>
            <a:r>
              <a:rPr lang="en-US" sz="3600" dirty="0"/>
              <a:t>Scientific Working Groups</a:t>
            </a:r>
          </a:p>
        </p:txBody>
      </p:sp>
      <p:pic>
        <p:nvPicPr>
          <p:cNvPr id="4" name="Picture 6" descr="Logo Final.g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6859" y="512353"/>
            <a:ext cx="1257570" cy="1373090"/>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209" y="512353"/>
            <a:ext cx="1379220" cy="13555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209" y="512353"/>
            <a:ext cx="1257570" cy="13555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503" y="512354"/>
            <a:ext cx="1349497" cy="13555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0978" y="2027757"/>
            <a:ext cx="4246790" cy="982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86" y="3169709"/>
            <a:ext cx="1379220" cy="137309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61" y="4855457"/>
            <a:ext cx="4246790" cy="85725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1675" y="3246842"/>
            <a:ext cx="2690133" cy="13716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6207" y="4425647"/>
            <a:ext cx="2904325" cy="1381125"/>
          </a:xfrm>
          <a:prstGeom prst="rect">
            <a:avLst/>
          </a:prstGeom>
        </p:spPr>
      </p:pic>
    </p:spTree>
    <p:extLst>
      <p:ext uri="{BB962C8B-B14F-4D97-AF65-F5344CB8AC3E}">
        <p14:creationId xmlns:p14="http://schemas.microsoft.com/office/powerpoint/2010/main" val="250588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105" dirty="0"/>
              <a:t>SWGDRUG</a:t>
            </a:r>
            <a:r>
              <a:rPr lang="en-US" spc="-105" dirty="0"/>
              <a:t> Mission</a:t>
            </a:r>
            <a:endParaRPr spc="-105" dirty="0"/>
          </a:p>
        </p:txBody>
      </p:sp>
      <p:sp>
        <p:nvSpPr>
          <p:cNvPr id="6" name="object 6"/>
          <p:cNvSpPr txBox="1">
            <a:spLocks noGrp="1"/>
          </p:cNvSpPr>
          <p:nvPr>
            <p:ph type="sldNum" sz="quarter" idx="12"/>
          </p:nvPr>
        </p:nvSpPr>
        <p:spPr>
          <a:prstGeom prst="rect">
            <a:avLst/>
          </a:prstGeom>
        </p:spPr>
        <p:txBody>
          <a:bodyPr vert="horz" wrap="square" lIns="0" tIns="0" rIns="0" bIns="0" rtlCol="0" anchor="ctr">
            <a:spAutoFit/>
          </a:bodyPr>
          <a:lstStyle/>
          <a:p>
            <a:pPr marL="38100">
              <a:lnSpc>
                <a:spcPts val="1095"/>
              </a:lnSpc>
            </a:pPr>
            <a:fld id="{81D60167-4931-47E6-BA6A-407CBD079E47}" type="slidenum">
              <a:rPr dirty="0"/>
              <a:pPr marL="38100">
                <a:lnSpc>
                  <a:spcPts val="1095"/>
                </a:lnSpc>
              </a:pPr>
              <a:t>13</a:t>
            </a:fld>
            <a:endParaRPr dirty="0"/>
          </a:p>
        </p:txBody>
      </p:sp>
      <p:sp>
        <p:nvSpPr>
          <p:cNvPr id="3" name="object 3"/>
          <p:cNvSpPr txBox="1"/>
          <p:nvPr/>
        </p:nvSpPr>
        <p:spPr>
          <a:xfrm>
            <a:off x="1099335" y="1588214"/>
            <a:ext cx="10109770" cy="4456669"/>
          </a:xfrm>
          <a:prstGeom prst="rect">
            <a:avLst/>
          </a:prstGeom>
        </p:spPr>
        <p:txBody>
          <a:bodyPr vert="horz" wrap="square" lIns="0" tIns="12065" rIns="0" bIns="0" rtlCol="0">
            <a:spAutoFit/>
          </a:bodyPr>
          <a:lstStyle/>
          <a:p>
            <a:pPr marL="12700" marR="5080" indent="1270">
              <a:lnSpc>
                <a:spcPct val="150000"/>
              </a:lnSpc>
              <a:spcBef>
                <a:spcPts val="5"/>
              </a:spcBef>
            </a:pPr>
            <a:r>
              <a:rPr sz="2800" i="1" spc="-100" dirty="0">
                <a:solidFill>
                  <a:srgbClr val="3E3E3E"/>
                </a:solidFill>
                <a:latin typeface="Century Gothic" panose="020B0502020202020204" pitchFamily="34" charset="0"/>
                <a:cs typeface="Arial"/>
              </a:rPr>
              <a:t>To </a:t>
            </a:r>
            <a:r>
              <a:rPr sz="2800" b="1" i="1" spc="-5" dirty="0">
                <a:solidFill>
                  <a:srgbClr val="9B2D1F"/>
                </a:solidFill>
                <a:latin typeface="Century Gothic" panose="020B0502020202020204" pitchFamily="34" charset="0"/>
                <a:cs typeface="Arial"/>
              </a:rPr>
              <a:t>improve the quality </a:t>
            </a:r>
            <a:r>
              <a:rPr sz="2800" i="1" spc="-5" dirty="0">
                <a:solidFill>
                  <a:srgbClr val="3E3E3E"/>
                </a:solidFill>
                <a:latin typeface="Century Gothic" panose="020B0502020202020204" pitchFamily="34" charset="0"/>
                <a:cs typeface="Arial"/>
              </a:rPr>
              <a:t>of the forensic examination of seized  drugs and to </a:t>
            </a:r>
            <a:r>
              <a:rPr sz="2800" b="1" i="1" spc="-5" dirty="0">
                <a:solidFill>
                  <a:srgbClr val="9B2D1F"/>
                </a:solidFill>
                <a:latin typeface="Century Gothic" panose="020B0502020202020204" pitchFamily="34" charset="0"/>
                <a:cs typeface="Arial"/>
              </a:rPr>
              <a:t>respond to the </a:t>
            </a:r>
            <a:r>
              <a:rPr sz="2800" b="1" i="1" spc="-10" dirty="0">
                <a:solidFill>
                  <a:srgbClr val="9B2D1F"/>
                </a:solidFill>
                <a:latin typeface="Century Gothic" panose="020B0502020202020204" pitchFamily="34" charset="0"/>
                <a:cs typeface="Arial"/>
              </a:rPr>
              <a:t>needs </a:t>
            </a:r>
            <a:r>
              <a:rPr sz="2800" i="1" spc="-5" dirty="0">
                <a:solidFill>
                  <a:srgbClr val="3E3E3E"/>
                </a:solidFill>
                <a:latin typeface="Century Gothic" panose="020B0502020202020204" pitchFamily="34" charset="0"/>
                <a:cs typeface="Arial"/>
              </a:rPr>
              <a:t>of the forensic community by  supporting the </a:t>
            </a:r>
            <a:r>
              <a:rPr sz="2800" b="1" i="1" spc="-5" dirty="0">
                <a:solidFill>
                  <a:srgbClr val="9B2D1F"/>
                </a:solidFill>
                <a:latin typeface="Century Gothic" panose="020B0502020202020204" pitchFamily="34" charset="0"/>
                <a:cs typeface="Arial"/>
              </a:rPr>
              <a:t>development</a:t>
            </a:r>
            <a:r>
              <a:rPr sz="2800" i="1" spc="-5" dirty="0">
                <a:solidFill>
                  <a:srgbClr val="FF0000"/>
                </a:solidFill>
                <a:latin typeface="Century Gothic" panose="020B0502020202020204" pitchFamily="34" charset="0"/>
                <a:cs typeface="Arial"/>
              </a:rPr>
              <a:t> </a:t>
            </a:r>
            <a:r>
              <a:rPr sz="2800" i="1" spc="-5" dirty="0">
                <a:solidFill>
                  <a:srgbClr val="3E3E3E"/>
                </a:solidFill>
                <a:latin typeface="Century Gothic" panose="020B0502020202020204" pitchFamily="34" charset="0"/>
                <a:cs typeface="Arial"/>
              </a:rPr>
              <a:t>of internationally accepted </a:t>
            </a:r>
            <a:r>
              <a:rPr sz="2800" b="1" i="1" spc="-5" dirty="0">
                <a:solidFill>
                  <a:srgbClr val="9B2D1F"/>
                </a:solidFill>
                <a:latin typeface="Century Gothic" panose="020B0502020202020204" pitchFamily="34" charset="0"/>
                <a:cs typeface="Arial"/>
              </a:rPr>
              <a:t>minimum  standards</a:t>
            </a:r>
            <a:r>
              <a:rPr sz="2800" i="1" spc="-5" dirty="0">
                <a:solidFill>
                  <a:srgbClr val="3E3E3E"/>
                </a:solidFill>
                <a:latin typeface="Century Gothic" panose="020B0502020202020204" pitchFamily="34" charset="0"/>
                <a:cs typeface="Arial"/>
              </a:rPr>
              <a:t>, identifying </a:t>
            </a:r>
            <a:r>
              <a:rPr sz="2800" b="1" i="1" spc="-5" dirty="0">
                <a:solidFill>
                  <a:srgbClr val="9B2D1F"/>
                </a:solidFill>
                <a:latin typeface="Century Gothic" panose="020B0502020202020204" pitchFamily="34" charset="0"/>
                <a:cs typeface="Arial"/>
              </a:rPr>
              <a:t>best practices </a:t>
            </a:r>
            <a:r>
              <a:rPr sz="2800" i="1" spc="-5" dirty="0">
                <a:solidFill>
                  <a:srgbClr val="3E3E3E"/>
                </a:solidFill>
                <a:latin typeface="Century Gothic" panose="020B0502020202020204" pitchFamily="34" charset="0"/>
                <a:cs typeface="Arial"/>
              </a:rPr>
              <a:t>within the international  </a:t>
            </a:r>
            <a:r>
              <a:rPr sz="2800" i="1" spc="-20" dirty="0">
                <a:solidFill>
                  <a:srgbClr val="3E3E3E"/>
                </a:solidFill>
                <a:latin typeface="Century Gothic" panose="020B0502020202020204" pitchFamily="34" charset="0"/>
                <a:cs typeface="Arial"/>
              </a:rPr>
              <a:t>community, </a:t>
            </a:r>
            <a:r>
              <a:rPr sz="2800" i="1" spc="-5" dirty="0">
                <a:solidFill>
                  <a:srgbClr val="3E3E3E"/>
                </a:solidFill>
                <a:latin typeface="Century Gothic" panose="020B0502020202020204" pitchFamily="34" charset="0"/>
                <a:cs typeface="Arial"/>
              </a:rPr>
              <a:t>and </a:t>
            </a:r>
            <a:r>
              <a:rPr sz="2800" b="1" i="1" spc="-5" dirty="0">
                <a:solidFill>
                  <a:srgbClr val="9B2D1F"/>
                </a:solidFill>
                <a:latin typeface="Century Gothic" panose="020B0502020202020204" pitchFamily="34" charset="0"/>
                <a:cs typeface="Arial"/>
              </a:rPr>
              <a:t>providing resources </a:t>
            </a:r>
            <a:r>
              <a:rPr sz="2800" i="1" spc="-5" dirty="0">
                <a:solidFill>
                  <a:srgbClr val="3E3E3E"/>
                </a:solidFill>
                <a:latin typeface="Century Gothic" panose="020B0502020202020204" pitchFamily="34" charset="0"/>
                <a:cs typeface="Arial"/>
              </a:rPr>
              <a:t>to help laboratories meet  these</a:t>
            </a:r>
            <a:r>
              <a:rPr sz="2800" i="1" spc="-20" dirty="0">
                <a:solidFill>
                  <a:srgbClr val="3E3E3E"/>
                </a:solidFill>
                <a:latin typeface="Century Gothic" panose="020B0502020202020204" pitchFamily="34" charset="0"/>
                <a:cs typeface="Arial"/>
              </a:rPr>
              <a:t> </a:t>
            </a:r>
            <a:r>
              <a:rPr sz="2800" i="1" spc="-5" dirty="0">
                <a:solidFill>
                  <a:srgbClr val="3E3E3E"/>
                </a:solidFill>
                <a:latin typeface="Century Gothic" panose="020B0502020202020204" pitchFamily="34" charset="0"/>
                <a:cs typeface="Arial"/>
              </a:rPr>
              <a:t>standards.</a:t>
            </a:r>
            <a:endParaRPr sz="2800" dirty="0">
              <a:latin typeface="Century Gothic" panose="020B0502020202020204" pitchFamily="34" charset="0"/>
              <a:cs typeface="Arial"/>
            </a:endParaRPr>
          </a:p>
        </p:txBody>
      </p:sp>
    </p:spTree>
    <p:extLst>
      <p:ext uri="{BB962C8B-B14F-4D97-AF65-F5344CB8AC3E}">
        <p14:creationId xmlns:p14="http://schemas.microsoft.com/office/powerpoint/2010/main" val="2396961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US" dirty="0"/>
              <a:t>Standard Development Organizations (SDO)</a:t>
            </a:r>
          </a:p>
        </p:txBody>
      </p:sp>
      <p:sp>
        <p:nvSpPr>
          <p:cNvPr id="7" name="Content Placeholder 6">
            <a:extLst>
              <a:ext uri="{FF2B5EF4-FFF2-40B4-BE49-F238E27FC236}">
                <a16:creationId xmlns:a16="http://schemas.microsoft.com/office/drawing/2014/main" id="{4EE6FF10-31AC-E937-4C7A-3BBC43F5C8E3}"/>
              </a:ext>
            </a:extLst>
          </p:cNvPr>
          <p:cNvSpPr>
            <a:spLocks noGrp="1"/>
          </p:cNvSpPr>
          <p:nvPr>
            <p:ph idx="1"/>
          </p:nvPr>
        </p:nvSpPr>
        <p:spPr>
          <a:xfrm>
            <a:off x="838200" y="1406770"/>
            <a:ext cx="10515600" cy="5100299"/>
          </a:xfrm>
        </p:spPr>
        <p:txBody>
          <a:bodyPr>
            <a:normAutofit fontScale="92500" lnSpcReduction="10000"/>
          </a:bodyPr>
          <a:lstStyle/>
          <a:p>
            <a:pPr marL="349250" indent="-349250" defTabSz="912813">
              <a:lnSpc>
                <a:spcPct val="110000"/>
              </a:lnSpc>
              <a:spcBef>
                <a:spcPts val="0"/>
              </a:spcBef>
              <a:buClr>
                <a:schemeClr val="tx1"/>
              </a:buClr>
              <a:buFont typeface="Wingdings" pitchFamily="2" charset="2"/>
              <a:buChar char="v"/>
            </a:pPr>
            <a:r>
              <a:rPr lang="en-US" sz="1800" dirty="0">
                <a:latin typeface="Century Gothic" panose="020B0502020202020204" pitchFamily="34" charset="0"/>
                <a:cs typeface="Arial" charset="0"/>
              </a:rPr>
              <a:t>SWGDRUG has brought all of their recommendations (except ethics and analogue determinations) to ASTM – The following are now internationally recognized standards/practices.</a:t>
            </a:r>
            <a:br>
              <a:rPr lang="en-US" sz="1800" dirty="0">
                <a:latin typeface="Century Gothic" panose="020B0502020202020204" pitchFamily="34" charset="0"/>
                <a:cs typeface="Arial" charset="0"/>
              </a:rPr>
            </a:br>
            <a:endParaRPr lang="en-US" sz="1800" dirty="0">
              <a:latin typeface="Century Gothic" panose="020B0502020202020204" pitchFamily="34" charset="0"/>
              <a:cs typeface="Arial" charset="0"/>
            </a:endParaRPr>
          </a:p>
          <a:p>
            <a:pPr marL="349250" lvl="1" indent="-349250" defTabSz="912813">
              <a:lnSpc>
                <a:spcPct val="110000"/>
              </a:lnSpc>
              <a:spcBef>
                <a:spcPts val="0"/>
              </a:spcBef>
              <a:buClr>
                <a:schemeClr val="tx1"/>
              </a:buClr>
              <a:buFont typeface="Wingdings" pitchFamily="2" charset="2"/>
              <a:buChar char="v"/>
            </a:pPr>
            <a:r>
              <a:rPr lang="en-US" sz="1800" dirty="0">
                <a:latin typeface="Century Gothic" panose="020B0502020202020204" pitchFamily="34" charset="0"/>
                <a:cs typeface="Arial" charset="0"/>
              </a:rPr>
              <a:t>ASTM Standards:</a:t>
            </a:r>
          </a:p>
          <a:p>
            <a:pPr marL="631825" lvl="1" indent="-285750" defTabSz="912813">
              <a:lnSpc>
                <a:spcPct val="110000"/>
              </a:lnSpc>
              <a:spcBef>
                <a:spcPts val="0"/>
              </a:spcBef>
              <a:buClr>
                <a:srgbClr val="000000"/>
              </a:buClr>
              <a:buFont typeface="Wingdings" pitchFamily="2" charset="2"/>
              <a:buChar char="§"/>
            </a:pPr>
            <a:r>
              <a:rPr lang="en-US" sz="1800" b="1" dirty="0">
                <a:latin typeface="Century Gothic" panose="020B0502020202020204" pitchFamily="34" charset="0"/>
                <a:cs typeface="Arial" charset="0"/>
              </a:rPr>
              <a:t>E2327-15:	</a:t>
            </a:r>
            <a:r>
              <a:rPr lang="en-US" sz="1800" dirty="0">
                <a:latin typeface="Century Gothic" panose="020B0502020202020204" pitchFamily="34" charset="0"/>
                <a:cs typeface="Arial" charset="0"/>
              </a:rPr>
              <a:t>Standard Practice for Quality Assurance of Laboratories Performing Seized-Drug Analysis</a:t>
            </a:r>
          </a:p>
          <a:p>
            <a:pPr marL="631825" lvl="1" indent="-285750" defTabSz="912813">
              <a:lnSpc>
                <a:spcPct val="110000"/>
              </a:lnSpc>
              <a:spcBef>
                <a:spcPts val="0"/>
              </a:spcBef>
              <a:buClr>
                <a:srgbClr val="000000"/>
              </a:buClr>
              <a:buFont typeface="Wingdings" pitchFamily="2" charset="2"/>
              <a:buChar char="§"/>
            </a:pPr>
            <a:r>
              <a:rPr lang="en-US" sz="1800" b="1" dirty="0">
                <a:latin typeface="Century Gothic" panose="020B0502020202020204" pitchFamily="34" charset="0"/>
                <a:cs typeface="Arial" charset="0"/>
              </a:rPr>
              <a:t>E2329-17:	</a:t>
            </a:r>
            <a:r>
              <a:rPr lang="en-US" sz="1800" dirty="0">
                <a:latin typeface="Century Gothic" panose="020B0502020202020204" pitchFamily="34" charset="0"/>
                <a:cs typeface="Arial" charset="0"/>
              </a:rPr>
              <a:t>Standard Practice for Identification of Seized Drugs</a:t>
            </a:r>
          </a:p>
          <a:p>
            <a:pPr marL="631825" lvl="1" indent="-285750" defTabSz="912813">
              <a:lnSpc>
                <a:spcPct val="110000"/>
              </a:lnSpc>
              <a:spcBef>
                <a:spcPts val="0"/>
              </a:spcBef>
              <a:buClr>
                <a:srgbClr val="000000"/>
              </a:buClr>
              <a:buFont typeface="Wingdings" pitchFamily="2" charset="2"/>
              <a:buChar char="§"/>
            </a:pPr>
            <a:r>
              <a:rPr lang="en-US" sz="1800" b="1" dirty="0">
                <a:latin typeface="Century Gothic" panose="020B0502020202020204" pitchFamily="34" charset="0"/>
                <a:cs typeface="Arial" charset="0"/>
              </a:rPr>
              <a:t>E2548-16:	</a:t>
            </a:r>
            <a:r>
              <a:rPr lang="en-US" sz="1800" dirty="0">
                <a:latin typeface="Century Gothic" panose="020B0502020202020204" pitchFamily="34" charset="0"/>
                <a:cs typeface="Arial" charset="0"/>
              </a:rPr>
              <a:t>Standard Guide for Sampling Seized Drugs for Qualitative and Quantitative Analysis</a:t>
            </a:r>
          </a:p>
          <a:p>
            <a:pPr marL="631825" lvl="1" indent="-285750" defTabSz="912813">
              <a:lnSpc>
                <a:spcPct val="110000"/>
              </a:lnSpc>
              <a:spcBef>
                <a:spcPts val="0"/>
              </a:spcBef>
              <a:buClr>
                <a:srgbClr val="000000"/>
              </a:buClr>
              <a:buFont typeface="Wingdings" pitchFamily="2" charset="2"/>
              <a:buChar char="§"/>
            </a:pPr>
            <a:r>
              <a:rPr lang="en-US" sz="1800" b="1" dirty="0">
                <a:latin typeface="Century Gothic" panose="020B0502020202020204" pitchFamily="34" charset="0"/>
                <a:cs typeface="Arial" charset="0"/>
              </a:rPr>
              <a:t>E2549-14:	</a:t>
            </a:r>
            <a:r>
              <a:rPr lang="en-US" sz="1800" dirty="0">
                <a:latin typeface="Century Gothic" panose="020B0502020202020204" pitchFamily="34" charset="0"/>
                <a:cs typeface="Arial" charset="0"/>
              </a:rPr>
              <a:t>Standard Practice for Validation of Seized-Drug Analytical Methods</a:t>
            </a:r>
          </a:p>
          <a:p>
            <a:pPr marL="631825" lvl="1" indent="-285750" defTabSz="912813">
              <a:lnSpc>
                <a:spcPct val="110000"/>
              </a:lnSpc>
              <a:spcBef>
                <a:spcPts val="0"/>
              </a:spcBef>
              <a:buClr>
                <a:srgbClr val="000000"/>
              </a:buClr>
              <a:buFont typeface="Wingdings" pitchFamily="2" charset="2"/>
              <a:buChar char="§"/>
            </a:pPr>
            <a:r>
              <a:rPr lang="en-US" sz="1800" b="1" dirty="0">
                <a:latin typeface="Century Gothic" panose="020B0502020202020204" pitchFamily="34" charset="0"/>
                <a:cs typeface="Arial" charset="0"/>
              </a:rPr>
              <a:t>E2764-11:	</a:t>
            </a:r>
            <a:r>
              <a:rPr lang="en-US" sz="1800" dirty="0">
                <a:latin typeface="Century Gothic" panose="020B0502020202020204" pitchFamily="34" charset="0"/>
                <a:cs typeface="Arial" charset="0"/>
              </a:rPr>
              <a:t>Standard Practice for Uncertainty Assessment in the Context of Seized Drug Analysis</a:t>
            </a:r>
          </a:p>
          <a:p>
            <a:pPr marL="631825" lvl="2" indent="-285750" defTabSz="912813">
              <a:lnSpc>
                <a:spcPct val="110000"/>
              </a:lnSpc>
              <a:spcBef>
                <a:spcPts val="0"/>
              </a:spcBef>
              <a:buClr>
                <a:srgbClr val="000000"/>
              </a:buClr>
              <a:buFont typeface="Wingdings" pitchFamily="2" charset="2"/>
              <a:buChar char="§"/>
              <a:tabLst>
                <a:tab pos="1828800" algn="l"/>
              </a:tabLst>
            </a:pPr>
            <a:r>
              <a:rPr lang="en-US" sz="1800" b="1" dirty="0">
                <a:latin typeface="Century Gothic" panose="020B0502020202020204" pitchFamily="34" charset="0"/>
                <a:cs typeface="Arial" charset="0"/>
              </a:rPr>
              <a:t>E2882-19:	</a:t>
            </a:r>
            <a:r>
              <a:rPr lang="en-US" sz="1800" dirty="0">
                <a:latin typeface="Century Gothic" panose="020B0502020202020204" pitchFamily="34" charset="0"/>
                <a:cs typeface="Arial" charset="0"/>
              </a:rPr>
              <a:t>Standard Guide for the Analysis of Clandestine Laboratory Evidence</a:t>
            </a:r>
          </a:p>
          <a:p>
            <a:pPr marL="631825" lvl="2" indent="-285750" defTabSz="912813">
              <a:lnSpc>
                <a:spcPct val="110000"/>
              </a:lnSpc>
              <a:spcBef>
                <a:spcPts val="0"/>
              </a:spcBef>
              <a:buClr>
                <a:srgbClr val="000000"/>
              </a:buClr>
              <a:buFont typeface="Wingdings" pitchFamily="2" charset="2"/>
              <a:buChar char="§"/>
              <a:tabLst>
                <a:tab pos="1828800" algn="l"/>
              </a:tabLst>
            </a:pPr>
            <a:r>
              <a:rPr lang="en-US" sz="1800" b="1" dirty="0">
                <a:latin typeface="Century Gothic" panose="020B0502020202020204" pitchFamily="34" charset="0"/>
                <a:cs typeface="Arial" charset="0"/>
              </a:rPr>
              <a:t>E2917-19:</a:t>
            </a:r>
            <a:r>
              <a:rPr lang="en-US" sz="1800" dirty="0">
                <a:latin typeface="Century Gothic" panose="020B0502020202020204" pitchFamily="34" charset="0"/>
                <a:cs typeface="Arial" charset="0"/>
              </a:rPr>
              <a:t>	Standard Practice for Forensic Science Practitioner Training, Continuing Education, and Professional Development Programs (Replacing E2326-14)</a:t>
            </a:r>
          </a:p>
          <a:p>
            <a:pPr marL="631825" lvl="2" indent="-285750" defTabSz="912813">
              <a:lnSpc>
                <a:spcPct val="110000"/>
              </a:lnSpc>
              <a:spcBef>
                <a:spcPts val="0"/>
              </a:spcBef>
              <a:buClr>
                <a:srgbClr val="000000"/>
              </a:buClr>
              <a:buFont typeface="Wingdings" pitchFamily="2" charset="2"/>
              <a:buChar char="§"/>
              <a:tabLst>
                <a:tab pos="1828800" algn="l"/>
              </a:tabLst>
            </a:pPr>
            <a:r>
              <a:rPr lang="en-US" sz="1800" b="1" dirty="0">
                <a:latin typeface="Century Gothic" panose="020B0502020202020204" pitchFamily="34" charset="0"/>
                <a:cs typeface="Arial" charset="0"/>
              </a:rPr>
              <a:t>E3255-20:	</a:t>
            </a:r>
            <a:r>
              <a:rPr lang="en-US" sz="1800" dirty="0">
                <a:latin typeface="Century Gothic" panose="020B0502020202020204" pitchFamily="34" charset="0"/>
                <a:cs typeface="Arial" charset="0"/>
              </a:rPr>
              <a:t>Standard Practice for Quality Assurance of Forensic Science Service Providers Performing Forensic Chemical Analysis</a:t>
            </a:r>
            <a:endParaRPr lang="en-US" sz="3200" dirty="0"/>
          </a:p>
        </p:txBody>
      </p:sp>
      <p:sp>
        <p:nvSpPr>
          <p:cNvPr id="4" name="Slide Number Placeholder 3"/>
          <p:cNvSpPr>
            <a:spLocks noGrp="1"/>
          </p:cNvSpPr>
          <p:nvPr>
            <p:ph type="sldNum" sz="quarter" idx="12"/>
          </p:nvPr>
        </p:nvSpPr>
        <p:spPr/>
        <p:txBody>
          <a:bodyPr/>
          <a:lstStyle/>
          <a:p>
            <a:fld id="{8D23C714-7B79-4FEE-AD87-87B938001C67}" type="slidenum">
              <a:rPr lang="en-US" smtClean="0"/>
              <a:pPr/>
              <a:t>14</a:t>
            </a:fld>
            <a:endParaRPr lang="en-US" dirty="0"/>
          </a:p>
        </p:txBody>
      </p:sp>
    </p:spTree>
    <p:extLst>
      <p:ext uri="{BB962C8B-B14F-4D97-AF65-F5344CB8AC3E}">
        <p14:creationId xmlns:p14="http://schemas.microsoft.com/office/powerpoint/2010/main" val="4285858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r>
              <a:rPr lang="en-US" dirty="0"/>
              <a:t>Judge Edwards on SWGs</a:t>
            </a:r>
          </a:p>
        </p:txBody>
      </p:sp>
      <p:pic>
        <p:nvPicPr>
          <p:cNvPr id="3" name="Edwards_SWGDRUG.wmv">
            <a:hlinkClick r:id="" action="ppaction://media"/>
          </p:cNvPr>
          <p:cNvPicPr>
            <a:picLocks noGrp="1" noChangeAspect="1"/>
          </p:cNvPicPr>
          <p:nvPr>
            <p:ph idx="4294967295"/>
            <a:videoFile r:link="rId1"/>
            <p:extLst>
              <p:ext uri="{DAA4B4D4-6D71-4841-9C94-3DE7FCFB9230}">
                <p14:media xmlns:p14="http://schemas.microsoft.com/office/powerpoint/2010/main" r:embed="rId2">
                  <p14:trim st="176.2243"/>
                </p14:media>
              </p:ext>
            </p:extLst>
          </p:nvPr>
        </p:nvPicPr>
        <p:blipFill>
          <a:blip r:embed="rId4"/>
          <a:stretch>
            <a:fillRect/>
          </a:stretch>
        </p:blipFill>
        <p:spPr>
          <a:xfrm>
            <a:off x="2791619" y="1262385"/>
            <a:ext cx="6608762" cy="4956175"/>
          </a:xfrm>
          <a:ln>
            <a:solidFill>
              <a:schemeClr val="accent1">
                <a:lumMod val="20000"/>
                <a:lumOff val="80000"/>
              </a:schemeClr>
            </a:solidFill>
          </a:ln>
        </p:spPr>
      </p:pic>
    </p:spTree>
    <p:extLst>
      <p:ext uri="{BB962C8B-B14F-4D97-AF65-F5344CB8AC3E}">
        <p14:creationId xmlns:p14="http://schemas.microsoft.com/office/powerpoint/2010/main" val="1451283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600" dirty="0"/>
              <a:t>That Was Some Criticism</a:t>
            </a:r>
          </a:p>
        </p:txBody>
      </p:sp>
      <p:sp>
        <p:nvSpPr>
          <p:cNvPr id="35843" name="Rectangle 3"/>
          <p:cNvSpPr>
            <a:spLocks noGrp="1" noChangeArrowheads="1"/>
          </p:cNvSpPr>
          <p:nvPr>
            <p:ph idx="1"/>
          </p:nvPr>
        </p:nvSpPr>
        <p:spPr/>
        <p:txBody>
          <a:bodyPr>
            <a:normAutofit/>
          </a:bodyPr>
          <a:lstStyle/>
          <a:p>
            <a:r>
              <a:rPr lang="en-US" dirty="0"/>
              <a:t>SWGs of questionable value?</a:t>
            </a:r>
          </a:p>
          <a:p>
            <a:pPr lvl="1"/>
            <a:r>
              <a:rPr lang="en-US" sz="2800" dirty="0"/>
              <a:t>Meet irregularly</a:t>
            </a:r>
          </a:p>
          <a:p>
            <a:pPr lvl="1"/>
            <a:r>
              <a:rPr lang="en-US" sz="2800" dirty="0"/>
              <a:t>No clear funding</a:t>
            </a:r>
          </a:p>
          <a:p>
            <a:pPr lvl="1"/>
            <a:r>
              <a:rPr lang="en-US" sz="2800" dirty="0"/>
              <a:t>No membership standards</a:t>
            </a:r>
          </a:p>
          <a:p>
            <a:pPr lvl="1"/>
            <a:r>
              <a:rPr lang="en-US" sz="2800" dirty="0"/>
              <a:t>Not mandated by federal/state govt.</a:t>
            </a:r>
          </a:p>
          <a:p>
            <a:pPr lvl="1"/>
            <a:r>
              <a:rPr lang="en-US" sz="2800" dirty="0"/>
              <a:t>Not enforceable</a:t>
            </a:r>
          </a:p>
          <a:p>
            <a:pPr lvl="1"/>
            <a:r>
              <a:rPr lang="en-US" sz="2800" dirty="0"/>
              <a:t>Standards too general and vague</a:t>
            </a:r>
          </a:p>
          <a:p>
            <a:pPr lvl="1"/>
            <a:r>
              <a:rPr lang="en-US" sz="2800" dirty="0"/>
              <a:t>Don’t measure impact by formal survey</a:t>
            </a:r>
          </a:p>
        </p:txBody>
      </p:sp>
    </p:spTree>
    <p:extLst>
      <p:ext uri="{BB962C8B-B14F-4D97-AF65-F5344CB8AC3E}">
        <p14:creationId xmlns:p14="http://schemas.microsoft.com/office/powerpoint/2010/main" val="306902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a:noFill/>
          <a:ln/>
        </p:spPr>
        <p:txBody>
          <a:bodyPr>
            <a:noAutofit/>
          </a:bodyPr>
          <a:lstStyle/>
          <a:p>
            <a:r>
              <a:rPr lang="en-US" sz="3600" dirty="0"/>
              <a:t>National Academy of Sciences (NAS)</a:t>
            </a:r>
          </a:p>
        </p:txBody>
      </p:sp>
      <p:sp>
        <p:nvSpPr>
          <p:cNvPr id="845827" name="Rectangle 3"/>
          <p:cNvSpPr>
            <a:spLocks noGrp="1" noChangeArrowheads="1"/>
          </p:cNvSpPr>
          <p:nvPr>
            <p:ph type="body" sz="half" idx="4294967295"/>
          </p:nvPr>
        </p:nvSpPr>
        <p:spPr>
          <a:xfrm>
            <a:off x="838200" y="2190964"/>
            <a:ext cx="6496050" cy="3352800"/>
          </a:xfrm>
        </p:spPr>
        <p:txBody>
          <a:bodyPr>
            <a:normAutofit fontScale="85000" lnSpcReduction="20000"/>
          </a:bodyPr>
          <a:lstStyle/>
          <a:p>
            <a:pPr marL="0" indent="0">
              <a:lnSpc>
                <a:spcPct val="150000"/>
              </a:lnSpc>
              <a:spcBef>
                <a:spcPts val="0"/>
              </a:spcBef>
              <a:buNone/>
            </a:pPr>
            <a:r>
              <a:rPr lang="en-US" sz="3200" i="1" dirty="0"/>
              <a:t>“Strengthening Forensic Science </a:t>
            </a:r>
            <a:br>
              <a:rPr lang="en-US" sz="3200" i="1" dirty="0"/>
            </a:br>
            <a:r>
              <a:rPr lang="en-US" sz="3200" i="1" dirty="0"/>
              <a:t>in the United States: A Path Forward”</a:t>
            </a:r>
            <a:r>
              <a:rPr lang="en-US" sz="3200" dirty="0"/>
              <a:t> </a:t>
            </a:r>
            <a:r>
              <a:rPr lang="en-US" dirty="0"/>
              <a:t>(February 2009)</a:t>
            </a:r>
            <a:br>
              <a:rPr lang="en-US" sz="3200" dirty="0"/>
            </a:br>
            <a:endParaRPr lang="en-US" sz="3200" dirty="0"/>
          </a:p>
          <a:p>
            <a:pPr lvl="1">
              <a:lnSpc>
                <a:spcPct val="150000"/>
              </a:lnSpc>
              <a:spcBef>
                <a:spcPts val="0"/>
              </a:spcBef>
            </a:pPr>
            <a:r>
              <a:rPr lang="en-US" sz="3200" dirty="0"/>
              <a:t>Provided a total of 13 recommendations</a:t>
            </a:r>
          </a:p>
          <a:p>
            <a:pPr>
              <a:lnSpc>
                <a:spcPct val="150000"/>
              </a:lnSpc>
              <a:spcBef>
                <a:spcPts val="0"/>
              </a:spcBef>
            </a:pPr>
            <a:endParaRPr lang="en-US" sz="3200" dirty="0"/>
          </a:p>
          <a:p>
            <a:pPr>
              <a:lnSpc>
                <a:spcPct val="150000"/>
              </a:lnSpc>
              <a:spcBef>
                <a:spcPts val="0"/>
              </a:spcBef>
            </a:pP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989" y="2000892"/>
            <a:ext cx="2488629" cy="3732944"/>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87086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NAS Report Findings</a:t>
            </a:r>
          </a:p>
        </p:txBody>
      </p:sp>
      <p:sp>
        <p:nvSpPr>
          <p:cNvPr id="3" name="Content Placeholder 2"/>
          <p:cNvSpPr>
            <a:spLocks noGrp="1"/>
          </p:cNvSpPr>
          <p:nvPr>
            <p:ph idx="1"/>
          </p:nvPr>
        </p:nvSpPr>
        <p:spPr/>
        <p:txBody>
          <a:bodyPr/>
          <a:lstStyle/>
          <a:p>
            <a:r>
              <a:rPr lang="en-US" dirty="0"/>
              <a:t>Inadequate educational programs</a:t>
            </a:r>
          </a:p>
          <a:p>
            <a:r>
              <a:rPr lang="en-US" b="1" dirty="0">
                <a:solidFill>
                  <a:srgbClr val="C00000"/>
                </a:solidFill>
              </a:rPr>
              <a:t>Lacking mandatory and enforceable standards</a:t>
            </a:r>
          </a:p>
          <a:p>
            <a:r>
              <a:rPr lang="en-US" dirty="0"/>
              <a:t>Understaffed crime labs and high case backlogs</a:t>
            </a:r>
          </a:p>
          <a:p>
            <a:r>
              <a:rPr lang="en-US" dirty="0"/>
              <a:t>Thin ties to academic research institutions</a:t>
            </a:r>
          </a:p>
          <a:p>
            <a:r>
              <a:rPr lang="en-US" dirty="0"/>
              <a:t>No mandatory certification and accreditation programs</a:t>
            </a:r>
          </a:p>
          <a:p>
            <a:r>
              <a:rPr lang="en-US" dirty="0"/>
              <a:t>Limitations in the knowledge base of some disciplines</a:t>
            </a:r>
          </a:p>
          <a:p>
            <a:r>
              <a:rPr lang="en-US" dirty="0"/>
              <a:t>Limited funding for academic research</a:t>
            </a:r>
          </a:p>
          <a:p>
            <a:r>
              <a:rPr lang="en-US" dirty="0"/>
              <a:t>No centralized governing body</a:t>
            </a:r>
          </a:p>
          <a:p>
            <a:r>
              <a:rPr lang="en-US" dirty="0"/>
              <a:t>Bias towards prosecution</a:t>
            </a:r>
          </a:p>
          <a:p>
            <a:endParaRPr lang="en-US" dirty="0"/>
          </a:p>
        </p:txBody>
      </p:sp>
    </p:spTree>
    <p:extLst>
      <p:ext uri="{BB962C8B-B14F-4D97-AF65-F5344CB8AC3E}">
        <p14:creationId xmlns:p14="http://schemas.microsoft.com/office/powerpoint/2010/main" val="2739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37" y="529389"/>
            <a:ext cx="6051884" cy="2093495"/>
          </a:xfrm>
        </p:spPr>
        <p:txBody>
          <a:bodyPr>
            <a:noAutofit/>
          </a:bodyPr>
          <a:lstStyle/>
          <a:p>
            <a:r>
              <a:rPr lang="en-US" sz="4800" dirty="0"/>
              <a:t>NIST Organization of Scientific Area Committees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539" y="895484"/>
            <a:ext cx="4970592" cy="472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83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Remarks</a:t>
            </a:r>
          </a:p>
        </p:txBody>
      </p:sp>
      <p:sp>
        <p:nvSpPr>
          <p:cNvPr id="5" name="Content Placeholder 2"/>
          <p:cNvSpPr>
            <a:spLocks noGrp="1"/>
          </p:cNvSpPr>
          <p:nvPr>
            <p:ph type="body" idx="1"/>
          </p:nvPr>
        </p:nvSpPr>
        <p:spPr/>
        <p:txBody>
          <a:bodyPr/>
          <a:lstStyle/>
          <a:p>
            <a:r>
              <a:rPr lang="en-US" sz="3200" b="1" dirty="0"/>
              <a:t>Gail Matthews</a:t>
            </a:r>
          </a:p>
          <a:p>
            <a:r>
              <a:rPr lang="en-US" dirty="0"/>
              <a:t>Associate General Counsel</a:t>
            </a:r>
          </a:p>
          <a:p>
            <a:r>
              <a:rPr lang="en-US" dirty="0"/>
              <a:t>American National Standards Institute (ANSI)</a:t>
            </a:r>
          </a:p>
        </p:txBody>
      </p:sp>
      <p:sp>
        <p:nvSpPr>
          <p:cNvPr id="4" name="Slide Number Placeholder 3"/>
          <p:cNvSpPr>
            <a:spLocks noGrp="1"/>
          </p:cNvSpPr>
          <p:nvPr>
            <p:ph type="sldNum" sz="quarter" idx="12"/>
          </p:nvPr>
        </p:nvSpPr>
        <p:spPr/>
        <p:txBody>
          <a:bodyPr/>
          <a:lstStyle/>
          <a:p>
            <a:fld id="{6C6F0F55-18DD-47D2-9BD4-398C832D51B7}" type="slidenum">
              <a:rPr lang="en-US" smtClean="0"/>
              <a:pPr/>
              <a:t>2</a:t>
            </a:fld>
            <a:endParaRPr lang="en-US"/>
          </a:p>
        </p:txBody>
      </p:sp>
    </p:spTree>
    <p:extLst>
      <p:ext uri="{BB962C8B-B14F-4D97-AF65-F5344CB8AC3E}">
        <p14:creationId xmlns:p14="http://schemas.microsoft.com/office/powerpoint/2010/main" val="2061771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OSAC Objective</a:t>
            </a:r>
          </a:p>
        </p:txBody>
      </p:sp>
      <p:sp>
        <p:nvSpPr>
          <p:cNvPr id="3" name="Content Placeholder 2"/>
          <p:cNvSpPr>
            <a:spLocks noGrp="1"/>
          </p:cNvSpPr>
          <p:nvPr>
            <p:ph idx="1"/>
          </p:nvPr>
        </p:nvSpPr>
        <p:spPr>
          <a:xfrm>
            <a:off x="838200" y="1251284"/>
            <a:ext cx="8442158" cy="4925679"/>
          </a:xfrm>
        </p:spPr>
        <p:txBody>
          <a:bodyPr>
            <a:normAutofit lnSpcReduction="10000"/>
          </a:bodyPr>
          <a:lstStyle/>
          <a:p>
            <a:pPr marL="0" indent="0">
              <a:lnSpc>
                <a:spcPct val="150000"/>
              </a:lnSpc>
              <a:spcBef>
                <a:spcPts val="0"/>
              </a:spcBef>
              <a:buNone/>
            </a:pPr>
            <a:r>
              <a:rPr lang="en-US" sz="3200" dirty="0"/>
              <a:t>To create a sustainable organizational infrastructure dedicated to identifying and fostering the </a:t>
            </a:r>
            <a:r>
              <a:rPr lang="en-US" sz="3200" dirty="0">
                <a:solidFill>
                  <a:srgbClr val="FF0000"/>
                </a:solidFill>
              </a:rPr>
              <a:t>development of technically sound, consensus-based documentary standards </a:t>
            </a:r>
            <a:r>
              <a:rPr lang="en-US" sz="3200" dirty="0"/>
              <a:t>and guidelines for widespread adoption throughout the forensic science community.</a:t>
            </a:r>
          </a:p>
          <a:p>
            <a:pPr>
              <a:lnSpc>
                <a:spcPct val="150000"/>
              </a:lnSpc>
              <a:spcBef>
                <a:spcPts val="0"/>
              </a:spcBef>
            </a:pPr>
            <a:endParaRPr lang="en-US" dirty="0"/>
          </a:p>
          <a:p>
            <a:pPr marL="0" indent="0">
              <a:lnSpc>
                <a:spcPct val="150000"/>
              </a:lnSpc>
              <a:spcBef>
                <a:spcPts val="0"/>
              </a:spcBef>
              <a:buNone/>
            </a:pPr>
            <a:endParaRPr lang="en-US" dirty="0"/>
          </a:p>
        </p:txBody>
      </p:sp>
      <p:sp>
        <p:nvSpPr>
          <p:cNvPr id="5" name="Slide Number Placeholder 3"/>
          <p:cNvSpPr>
            <a:spLocks noGrp="1"/>
          </p:cNvSpPr>
          <p:nvPr>
            <p:ph type="sldNum" sz="quarter" idx="12"/>
          </p:nvPr>
        </p:nvSpPr>
        <p:spPr/>
        <p:txBody>
          <a:bodyPr/>
          <a:lstStyle/>
          <a:p>
            <a:fld id="{DE29AE85-5160-4003-953E-C375A28B03B9}" type="slidenum">
              <a:rPr lang="en-US" smtClean="0"/>
              <a:t>20</a:t>
            </a:fld>
            <a:endParaRPr lang="en-US" dirty="0"/>
          </a:p>
        </p:txBody>
      </p:sp>
      <p:sp>
        <p:nvSpPr>
          <p:cNvPr id="4" name="object 5"/>
          <p:cNvSpPr>
            <a:spLocks noChangeArrowheads="1"/>
          </p:cNvSpPr>
          <p:nvPr/>
        </p:nvSpPr>
        <p:spPr bwMode="auto">
          <a:xfrm>
            <a:off x="9479406" y="4696558"/>
            <a:ext cx="2500045" cy="148040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dirty="0">
              <a:latin typeface="Century Gothic" panose="020B0502020202020204"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9647760" y="365126"/>
            <a:ext cx="2163338" cy="1986773"/>
          </a:xfrm>
          <a:prstGeom prst="rect">
            <a:avLst/>
          </a:prstGeom>
        </p:spPr>
      </p:pic>
    </p:spTree>
    <p:extLst>
      <p:ext uri="{BB962C8B-B14F-4D97-AF65-F5344CB8AC3E}">
        <p14:creationId xmlns:p14="http://schemas.microsoft.com/office/powerpoint/2010/main" val="256670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National Commission on Forensic Sciences (NCFS)</a:t>
            </a:r>
          </a:p>
        </p:txBody>
      </p:sp>
      <p:sp>
        <p:nvSpPr>
          <p:cNvPr id="3" name="Content Placeholder 2"/>
          <p:cNvSpPr>
            <a:spLocks noGrp="1"/>
          </p:cNvSpPr>
          <p:nvPr>
            <p:ph idx="4294967295"/>
          </p:nvPr>
        </p:nvSpPr>
        <p:spPr>
          <a:xfrm>
            <a:off x="925975" y="1295647"/>
            <a:ext cx="8755436" cy="685800"/>
          </a:xfrm>
        </p:spPr>
        <p:txBody>
          <a:bodyPr>
            <a:normAutofit/>
          </a:bodyPr>
          <a:lstStyle/>
          <a:p>
            <a:r>
              <a:rPr lang="en-US" dirty="0">
                <a:solidFill>
                  <a:prstClr val="black"/>
                </a:solidFill>
              </a:rPr>
              <a:t>37 Commissioners + DOJ/NIST Leadership Team</a:t>
            </a:r>
            <a:endParaRPr lang="en-US" dirty="0"/>
          </a:p>
        </p:txBody>
      </p:sp>
      <p:pic>
        <p:nvPicPr>
          <p:cNvPr id="4" name="Picture 2" descr="C:\Users\jmbutler\Pictures\Photos from first NCFS meeting - Feb 2014\Day 1 afternoon\OJP_01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937" b="5887"/>
          <a:stretch/>
        </p:blipFill>
        <p:spPr bwMode="auto">
          <a:xfrm>
            <a:off x="2131887" y="1870324"/>
            <a:ext cx="76200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895" y="1374169"/>
            <a:ext cx="1428743" cy="141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BU.DEA.DOJ.GOV\UserFiles\HQWest\SROulton\Desktop\ncfs-ban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5547" y="2966999"/>
            <a:ext cx="2019440" cy="7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Pertinent Recommendations Adopted by NCFS</a:t>
            </a:r>
          </a:p>
        </p:txBody>
      </p:sp>
      <p:sp>
        <p:nvSpPr>
          <p:cNvPr id="3" name="Content Placeholder 2"/>
          <p:cNvSpPr>
            <a:spLocks noGrp="1"/>
          </p:cNvSpPr>
          <p:nvPr>
            <p:ph idx="1"/>
          </p:nvPr>
        </p:nvSpPr>
        <p:spPr/>
        <p:txBody>
          <a:bodyPr/>
          <a:lstStyle/>
          <a:p>
            <a:r>
              <a:rPr lang="en-US" dirty="0"/>
              <a:t>Forensic science methodologies should be evaluated by an independent body</a:t>
            </a:r>
            <a:br>
              <a:rPr lang="en-US" dirty="0"/>
            </a:br>
            <a:endParaRPr lang="en-US" dirty="0"/>
          </a:p>
          <a:p>
            <a:r>
              <a:rPr lang="en-US" dirty="0"/>
              <a:t>NIST should establish an in-house entity to conduct independent scientific evaluations of the technical merit of test methods and provide those evaluations publicly</a:t>
            </a:r>
            <a:br>
              <a:rPr lang="en-US" dirty="0"/>
            </a:br>
            <a:endParaRPr lang="en-US" dirty="0"/>
          </a:p>
          <a:p>
            <a:r>
              <a:rPr lang="en-US" dirty="0"/>
              <a:t>Several recommendations served as the basis for the creation of standards</a:t>
            </a:r>
          </a:p>
        </p:txBody>
      </p:sp>
    </p:spTree>
    <p:extLst>
      <p:ext uri="{BB962C8B-B14F-4D97-AF65-F5344CB8AC3E}">
        <p14:creationId xmlns:p14="http://schemas.microsoft.com/office/powerpoint/2010/main" val="1714944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r>
              <a:rPr lang="en-US" dirty="0"/>
              <a:t>The Federal Government played a significant role in the development of standards</a:t>
            </a:r>
            <a:br>
              <a:rPr lang="en-US" dirty="0"/>
            </a:br>
            <a:endParaRPr lang="en-US" dirty="0"/>
          </a:p>
          <a:p>
            <a:r>
              <a:rPr lang="en-US" dirty="0"/>
              <a:t>Standards will continue to be needed/developed for forensic science applications</a:t>
            </a:r>
            <a:br>
              <a:rPr lang="en-US" dirty="0"/>
            </a:br>
            <a:endParaRPr lang="en-US" dirty="0"/>
          </a:p>
          <a:p>
            <a:r>
              <a:rPr lang="en-US" dirty="0"/>
              <a:t>International standards are enforceable through accreditation and lab policies</a:t>
            </a:r>
            <a:br>
              <a:rPr lang="en-US" dirty="0"/>
            </a:br>
            <a:endParaRPr lang="en-US" dirty="0"/>
          </a:p>
          <a:p>
            <a:r>
              <a:rPr lang="en-US" dirty="0"/>
              <a:t>The Forensic Community is better because of these initiatives and standards development and implementation</a:t>
            </a:r>
          </a:p>
        </p:txBody>
      </p:sp>
    </p:spTree>
    <p:extLst>
      <p:ext uri="{BB962C8B-B14F-4D97-AF65-F5344CB8AC3E}">
        <p14:creationId xmlns:p14="http://schemas.microsoft.com/office/powerpoint/2010/main" val="38522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60947"/>
            <a:ext cx="10515600" cy="3280751"/>
          </a:xfrm>
        </p:spPr>
        <p:txBody>
          <a:bodyPr>
            <a:noAutofit/>
          </a:bodyPr>
          <a:lstStyle/>
          <a:p>
            <a:r>
              <a:rPr lang="en-US" sz="3200" dirty="0"/>
              <a:t>Accreditation has been available to </a:t>
            </a:r>
            <a:br>
              <a:rPr lang="en-US" sz="3200" dirty="0"/>
            </a:br>
            <a:r>
              <a:rPr lang="en-US" sz="3200" dirty="0"/>
              <a:t>Forensic Service providers for approximately </a:t>
            </a:r>
            <a:br>
              <a:rPr lang="en-US" sz="3200" dirty="0"/>
            </a:br>
            <a:r>
              <a:rPr lang="en-US" sz="3200" dirty="0"/>
              <a:t>40 years now, however “standard methods” </a:t>
            </a:r>
            <a:br>
              <a:rPr lang="en-US" sz="3200" dirty="0"/>
            </a:br>
            <a:r>
              <a:rPr lang="en-US" sz="3200" dirty="0"/>
              <a:t>are a relatively new concept to this sector. </a:t>
            </a:r>
            <a:br>
              <a:rPr lang="en-US" sz="3200" dirty="0"/>
            </a:br>
            <a:r>
              <a:rPr lang="en-US" sz="3200" dirty="0"/>
              <a:t>Let’s discuss the hurdles to, and impact of, implementing these methods into the forensic laboratory.</a:t>
            </a:r>
          </a:p>
        </p:txBody>
      </p:sp>
      <p:sp>
        <p:nvSpPr>
          <p:cNvPr id="3" name="Content Placeholder 2"/>
          <p:cNvSpPr>
            <a:spLocks noGrp="1"/>
          </p:cNvSpPr>
          <p:nvPr>
            <p:ph type="body" idx="1"/>
          </p:nvPr>
        </p:nvSpPr>
        <p:spPr/>
        <p:txBody>
          <a:bodyPr/>
          <a:lstStyle/>
          <a:p>
            <a:r>
              <a:rPr lang="en-US" b="1" dirty="0"/>
              <a:t>Brad Putnam</a:t>
            </a:r>
          </a:p>
          <a:p>
            <a:r>
              <a:rPr lang="en-US" dirty="0"/>
              <a:t>Senior Director of Accreditation, Forensics</a:t>
            </a:r>
            <a:br>
              <a:rPr lang="en-US" dirty="0"/>
            </a:br>
            <a:r>
              <a:rPr lang="en-US" dirty="0"/>
              <a:t>ANSI National Accreditation Board (ANAB)</a:t>
            </a:r>
          </a:p>
          <a:p>
            <a:endParaRPr lang="en-US" dirty="0"/>
          </a:p>
        </p:txBody>
      </p:sp>
      <p:sp>
        <p:nvSpPr>
          <p:cNvPr id="4" name="Slide Number Placeholder 3"/>
          <p:cNvSpPr>
            <a:spLocks noGrp="1"/>
          </p:cNvSpPr>
          <p:nvPr>
            <p:ph type="sldNum" sz="quarter" idx="12"/>
          </p:nvPr>
        </p:nvSpPr>
        <p:spPr/>
        <p:txBody>
          <a:bodyPr/>
          <a:lstStyle/>
          <a:p>
            <a:fld id="{6C6F0F55-18DD-47D2-9BD4-398C832D51B7}" type="slidenum">
              <a:rPr lang="en-US" smtClean="0"/>
              <a:pPr/>
              <a:t>24</a:t>
            </a:fld>
            <a:endParaRPr lang="en-US"/>
          </a:p>
        </p:txBody>
      </p:sp>
    </p:spTree>
    <p:extLst>
      <p:ext uri="{BB962C8B-B14F-4D97-AF65-F5344CB8AC3E}">
        <p14:creationId xmlns:p14="http://schemas.microsoft.com/office/powerpoint/2010/main" val="64117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85012"/>
            <a:ext cx="10515600" cy="1724526"/>
          </a:xfrm>
        </p:spPr>
        <p:txBody>
          <a:bodyPr>
            <a:noAutofit/>
          </a:bodyPr>
          <a:lstStyle/>
          <a:p>
            <a:r>
              <a:rPr lang="en-US" sz="3600" dirty="0"/>
              <a:t>Accreditation is a MINIMUM. </a:t>
            </a:r>
            <a:br>
              <a:rPr lang="en-US" sz="3600" dirty="0"/>
            </a:br>
            <a:r>
              <a:rPr lang="en-US" sz="3600" dirty="0"/>
              <a:t>It cannot and should never be viewed</a:t>
            </a:r>
            <a:br>
              <a:rPr lang="en-US" sz="3600" dirty="0"/>
            </a:br>
            <a:r>
              <a:rPr lang="en-US" sz="3600" dirty="0"/>
              <a:t>as the guarantee of performance.</a:t>
            </a:r>
          </a:p>
        </p:txBody>
      </p:sp>
      <p:sp>
        <p:nvSpPr>
          <p:cNvPr id="3" name="Content Placeholder 2"/>
          <p:cNvSpPr>
            <a:spLocks noGrp="1"/>
          </p:cNvSpPr>
          <p:nvPr>
            <p:ph type="body" idx="1"/>
          </p:nvPr>
        </p:nvSpPr>
        <p:spPr/>
        <p:txBody>
          <a:bodyPr/>
          <a:lstStyle/>
          <a:p>
            <a:r>
              <a:rPr lang="en-US" b="1" dirty="0"/>
              <a:t>Dr. Peter Stout</a:t>
            </a:r>
          </a:p>
          <a:p>
            <a:r>
              <a:rPr lang="en-US" dirty="0"/>
              <a:t>President and CEO, </a:t>
            </a:r>
            <a:br>
              <a:rPr lang="en-US" dirty="0"/>
            </a:br>
            <a:r>
              <a:rPr lang="en-US" dirty="0"/>
              <a:t>Houston Forensic Science Center, LLC</a:t>
            </a:r>
          </a:p>
        </p:txBody>
      </p:sp>
      <p:sp>
        <p:nvSpPr>
          <p:cNvPr id="4" name="Slide Number Placeholder 3"/>
          <p:cNvSpPr>
            <a:spLocks noGrp="1"/>
          </p:cNvSpPr>
          <p:nvPr>
            <p:ph type="sldNum" sz="quarter" idx="12"/>
          </p:nvPr>
        </p:nvSpPr>
        <p:spPr/>
        <p:txBody>
          <a:bodyPr/>
          <a:lstStyle/>
          <a:p>
            <a:fld id="{6C6F0F55-18DD-47D2-9BD4-398C832D51B7}" type="slidenum">
              <a:rPr lang="en-US" smtClean="0"/>
              <a:pPr/>
              <a:t>25</a:t>
            </a:fld>
            <a:endParaRPr lang="en-US"/>
          </a:p>
        </p:txBody>
      </p:sp>
      <p:sp>
        <p:nvSpPr>
          <p:cNvPr id="15" name="TextBox 14">
            <a:extLst>
              <a:ext uri="{FF2B5EF4-FFF2-40B4-BE49-F238E27FC236}">
                <a16:creationId xmlns:a16="http://schemas.microsoft.com/office/drawing/2014/main" id="{61D26B23-194C-0408-019E-78605B1754F6}"/>
              </a:ext>
            </a:extLst>
          </p:cNvPr>
          <p:cNvSpPr txBox="1"/>
          <p:nvPr/>
        </p:nvSpPr>
        <p:spPr>
          <a:xfrm>
            <a:off x="831850" y="2241779"/>
            <a:ext cx="10515600" cy="13030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a:solidFill>
                  <a:srgbClr val="00A69C"/>
                </a:solidFill>
                <a:latin typeface="Century Gothic" panose="020B0502020202020204" pitchFamily="34" charset="0"/>
              </a:rPr>
              <a:t>Accredited organizations can and do fail.</a:t>
            </a:r>
          </a:p>
          <a:p>
            <a:pPr marL="285750" indent="-285750">
              <a:lnSpc>
                <a:spcPct val="150000"/>
              </a:lnSpc>
              <a:buFont typeface="Arial" panose="020B0604020202020204" pitchFamily="34" charset="0"/>
              <a:buChar char="•"/>
            </a:pPr>
            <a:r>
              <a:rPr lang="en-US" sz="2800" b="1" dirty="0">
                <a:solidFill>
                  <a:srgbClr val="00A69C"/>
                </a:solidFill>
                <a:latin typeface="Century Gothic" panose="020B0502020202020204" pitchFamily="34" charset="0"/>
              </a:rPr>
              <a:t>Accreditation does not always ensure best practice.</a:t>
            </a:r>
          </a:p>
        </p:txBody>
      </p:sp>
    </p:spTree>
    <p:extLst>
      <p:ext uri="{BB962C8B-B14F-4D97-AF65-F5344CB8AC3E}">
        <p14:creationId xmlns:p14="http://schemas.microsoft.com/office/powerpoint/2010/main" val="7973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6F0F55-18DD-47D2-9BD4-398C832D51B7}" type="slidenum">
              <a:rPr lang="en-US" smtClean="0"/>
              <a:t>26</a:t>
            </a:fld>
            <a:endParaRPr lang="en-US"/>
          </a:p>
        </p:txBody>
      </p:sp>
      <p:pic>
        <p:nvPicPr>
          <p:cNvPr id="5" name="Picture 4">
            <a:extLst>
              <a:ext uri="{FF2B5EF4-FFF2-40B4-BE49-F238E27FC236}">
                <a16:creationId xmlns:a16="http://schemas.microsoft.com/office/drawing/2014/main" id="{F0B31B4D-A06C-41A4-B0A6-EAA50212A8F9}"/>
              </a:ext>
            </a:extLst>
          </p:cNvPr>
          <p:cNvPicPr>
            <a:picLocks noChangeAspect="1"/>
          </p:cNvPicPr>
          <p:nvPr/>
        </p:nvPicPr>
        <p:blipFill rotWithShape="1">
          <a:blip r:embed="rId2"/>
          <a:srcRect t="13436" r="31869"/>
          <a:stretch/>
        </p:blipFill>
        <p:spPr>
          <a:xfrm>
            <a:off x="1763895" y="0"/>
            <a:ext cx="8490857" cy="6858000"/>
          </a:xfrm>
          <a:prstGeom prst="rect">
            <a:avLst/>
          </a:prstGeom>
        </p:spPr>
      </p:pic>
      <p:sp>
        <p:nvSpPr>
          <p:cNvPr id="8" name="Rectangle 7"/>
          <p:cNvSpPr/>
          <p:nvPr/>
        </p:nvSpPr>
        <p:spPr>
          <a:xfrm>
            <a:off x="6895914" y="3720047"/>
            <a:ext cx="267629" cy="38806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0" name="Picture 9">
            <a:extLst>
              <a:ext uri="{FF2B5EF4-FFF2-40B4-BE49-F238E27FC236}">
                <a16:creationId xmlns:a16="http://schemas.microsoft.com/office/drawing/2014/main" id="{CD232975-6DF9-4257-BBBA-B188AEAB0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42543" y="828627"/>
            <a:ext cx="6858001" cy="5200750"/>
          </a:xfrm>
          <a:prstGeom prst="rect">
            <a:avLst/>
          </a:prstGeom>
        </p:spPr>
      </p:pic>
    </p:spTree>
    <p:extLst>
      <p:ext uri="{BB962C8B-B14F-4D97-AF65-F5344CB8AC3E}">
        <p14:creationId xmlns:p14="http://schemas.microsoft.com/office/powerpoint/2010/main" val="13544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500" fill="hold"/>
                                        <p:tgtEl>
                                          <p:spTgt spid="10"/>
                                        </p:tgtEl>
                                        <p:attrNameLst>
                                          <p:attrName>ppt_w</p:attrName>
                                        </p:attrNameLst>
                                      </p:cBhvr>
                                      <p:tavLst>
                                        <p:tav tm="0">
                                          <p:val>
                                            <p:fltVal val="0"/>
                                          </p:val>
                                        </p:tav>
                                        <p:tav tm="100000">
                                          <p:val>
                                            <p:strVal val="#ppt_w"/>
                                          </p:val>
                                        </p:tav>
                                      </p:tavLst>
                                    </p:anim>
                                    <p:anim calcmode="lin" valueType="num">
                                      <p:cBhvr>
                                        <p:cTn id="12" dur="1500" fill="hold"/>
                                        <p:tgtEl>
                                          <p:spTgt spid="10"/>
                                        </p:tgtEl>
                                        <p:attrNameLst>
                                          <p:attrName>ppt_h</p:attrName>
                                        </p:attrNameLst>
                                      </p:cBhvr>
                                      <p:tavLst>
                                        <p:tav tm="0">
                                          <p:val>
                                            <p:fltVal val="0"/>
                                          </p:val>
                                        </p:tav>
                                        <p:tav tm="100000">
                                          <p:val>
                                            <p:strVal val="#ppt_h"/>
                                          </p:val>
                                        </p:tav>
                                      </p:tavLst>
                                    </p:anim>
                                    <p:animEffect transition="in" filter="fade">
                                      <p:cBhvr>
                                        <p:cTn id="13"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Forensic Science Accreditation</a:t>
            </a:r>
          </a:p>
        </p:txBody>
      </p:sp>
      <p:sp>
        <p:nvSpPr>
          <p:cNvPr id="3" name="Content Placeholder 2"/>
          <p:cNvSpPr>
            <a:spLocks noGrp="1"/>
          </p:cNvSpPr>
          <p:nvPr>
            <p:ph idx="1"/>
          </p:nvPr>
        </p:nvSpPr>
        <p:spPr>
          <a:xfrm>
            <a:off x="838200" y="1323474"/>
            <a:ext cx="10515600" cy="5061284"/>
          </a:xfrm>
        </p:spPr>
        <p:txBody>
          <a:bodyPr>
            <a:normAutofit/>
          </a:bodyPr>
          <a:lstStyle/>
          <a:p>
            <a:pPr>
              <a:lnSpc>
                <a:spcPct val="110000"/>
              </a:lnSpc>
              <a:spcBef>
                <a:spcPts val="0"/>
              </a:spcBef>
              <a:spcAft>
                <a:spcPts val="600"/>
              </a:spcAft>
            </a:pPr>
            <a:r>
              <a:rPr lang="en-US" sz="2300" dirty="0">
                <a:solidFill>
                  <a:schemeClr val="tx1"/>
                </a:solidFill>
              </a:rPr>
              <a:t>ASCLD recognized need to develop standards that would help improve the quality and consistency of work performed by crime laboratories</a:t>
            </a:r>
          </a:p>
          <a:p>
            <a:pPr>
              <a:lnSpc>
                <a:spcPct val="110000"/>
              </a:lnSpc>
              <a:spcBef>
                <a:spcPts val="0"/>
              </a:spcBef>
              <a:spcAft>
                <a:spcPts val="600"/>
              </a:spcAft>
            </a:pPr>
            <a:r>
              <a:rPr lang="en-US" sz="2300" dirty="0">
                <a:solidFill>
                  <a:schemeClr val="tx1"/>
                </a:solidFill>
              </a:rPr>
              <a:t>ASCLD/LAB - First FS accreditation program beginning 1982</a:t>
            </a:r>
          </a:p>
          <a:p>
            <a:pPr>
              <a:lnSpc>
                <a:spcPct val="110000"/>
              </a:lnSpc>
              <a:spcBef>
                <a:spcPts val="0"/>
              </a:spcBef>
              <a:spcAft>
                <a:spcPts val="600"/>
              </a:spcAft>
            </a:pPr>
            <a:r>
              <a:rPr lang="en-US" sz="2300" dirty="0">
                <a:solidFill>
                  <a:schemeClr val="tx1"/>
                </a:solidFill>
              </a:rPr>
              <a:t>ASCLD/LAB signatory to both the IAAC Multilateral Recognition Arrangement and the ILAC Mutual Recognition Arrangement in 2009</a:t>
            </a:r>
          </a:p>
          <a:p>
            <a:pPr>
              <a:lnSpc>
                <a:spcPct val="110000"/>
              </a:lnSpc>
              <a:spcBef>
                <a:spcPts val="0"/>
              </a:spcBef>
              <a:spcAft>
                <a:spcPts val="600"/>
              </a:spcAft>
            </a:pPr>
            <a:r>
              <a:rPr lang="en-US" sz="2300" i="1" dirty="0">
                <a:solidFill>
                  <a:schemeClr val="tx1"/>
                </a:solidFill>
              </a:rPr>
              <a:t>Strengthening Forensic Science in the United States: A Path Forward </a:t>
            </a:r>
            <a:r>
              <a:rPr lang="en-US" sz="2300" dirty="0">
                <a:solidFill>
                  <a:schemeClr val="tx1"/>
                </a:solidFill>
              </a:rPr>
              <a:t>published 2009</a:t>
            </a:r>
          </a:p>
          <a:p>
            <a:pPr>
              <a:lnSpc>
                <a:spcPct val="110000"/>
              </a:lnSpc>
              <a:spcBef>
                <a:spcPts val="0"/>
              </a:spcBef>
              <a:spcAft>
                <a:spcPts val="600"/>
              </a:spcAft>
            </a:pPr>
            <a:r>
              <a:rPr lang="en-US" sz="2300" dirty="0">
                <a:solidFill>
                  <a:schemeClr val="tx1"/>
                </a:solidFill>
              </a:rPr>
              <a:t>ISO/IEC 17025 and ISO/IEC 17020</a:t>
            </a:r>
          </a:p>
          <a:p>
            <a:pPr>
              <a:lnSpc>
                <a:spcPct val="110000"/>
              </a:lnSpc>
              <a:spcBef>
                <a:spcPts val="0"/>
              </a:spcBef>
              <a:spcAft>
                <a:spcPts val="600"/>
              </a:spcAft>
            </a:pPr>
            <a:r>
              <a:rPr lang="en-US" sz="2300" dirty="0">
                <a:solidFill>
                  <a:schemeClr val="tx1"/>
                </a:solidFill>
              </a:rPr>
              <a:t>Changes to laboratory management systems, case documentation, and reporting for conformance to standards</a:t>
            </a:r>
          </a:p>
        </p:txBody>
      </p:sp>
      <p:sp>
        <p:nvSpPr>
          <p:cNvPr id="4" name="Slide Number Placeholder 3"/>
          <p:cNvSpPr>
            <a:spLocks noGrp="1"/>
          </p:cNvSpPr>
          <p:nvPr>
            <p:ph type="sldNum" sz="quarter" idx="12"/>
          </p:nvPr>
        </p:nvSpPr>
        <p:spPr/>
        <p:txBody>
          <a:bodyPr/>
          <a:lstStyle/>
          <a:p>
            <a:fld id="{6C6F0F55-18DD-47D2-9BD4-398C832D51B7}" type="slidenum">
              <a:rPr lang="en-US" smtClean="0"/>
              <a:pPr/>
              <a:t>27</a:t>
            </a:fld>
            <a:endParaRPr lang="en-US"/>
          </a:p>
        </p:txBody>
      </p:sp>
    </p:spTree>
    <p:extLst>
      <p:ext uri="{BB962C8B-B14F-4D97-AF65-F5344CB8AC3E}">
        <p14:creationId xmlns:p14="http://schemas.microsoft.com/office/powerpoint/2010/main" val="292770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4273" y="200026"/>
            <a:ext cx="5181600" cy="1041644"/>
          </a:xfrm>
        </p:spPr>
        <p:txBody>
          <a:bodyPr>
            <a:normAutofit/>
          </a:bodyPr>
          <a:lstStyle/>
          <a:p>
            <a:r>
              <a:rPr lang="en-US" sz="4400" dirty="0"/>
              <a:t>LUNCH BREAK</a:t>
            </a:r>
          </a:p>
        </p:txBody>
      </p:sp>
      <p:sp>
        <p:nvSpPr>
          <p:cNvPr id="4" name="Slide Number Placeholder 3"/>
          <p:cNvSpPr>
            <a:spLocks noGrp="1"/>
          </p:cNvSpPr>
          <p:nvPr>
            <p:ph type="sldNum" sz="quarter" idx="12"/>
          </p:nvPr>
        </p:nvSpPr>
        <p:spPr/>
        <p:txBody>
          <a:bodyPr/>
          <a:lstStyle/>
          <a:p>
            <a:fld id="{6C6F0F55-18DD-47D2-9BD4-398C832D51B7}" type="slidenum">
              <a:rPr lang="en-US" smtClean="0"/>
              <a:t>28</a:t>
            </a:fld>
            <a:endParaRPr lang="en-US"/>
          </a:p>
        </p:txBody>
      </p:sp>
      <p:sp>
        <p:nvSpPr>
          <p:cNvPr id="6" name="Content Placeholder 2"/>
          <p:cNvSpPr>
            <a:spLocks noGrp="1"/>
          </p:cNvSpPr>
          <p:nvPr>
            <p:ph idx="1"/>
          </p:nvPr>
        </p:nvSpPr>
        <p:spPr>
          <a:xfrm>
            <a:off x="6154273" y="1241670"/>
            <a:ext cx="4561648" cy="1720224"/>
          </a:xfrm>
        </p:spPr>
        <p:txBody>
          <a:bodyPr>
            <a:normAutofit lnSpcReduction="10000"/>
          </a:bodyPr>
          <a:lstStyle/>
          <a:p>
            <a:pPr marL="0" indent="0">
              <a:lnSpc>
                <a:spcPct val="100000"/>
              </a:lnSpc>
              <a:spcBef>
                <a:spcPts val="0"/>
              </a:spcBef>
              <a:buNone/>
            </a:pPr>
            <a:r>
              <a:rPr lang="en-US" b="1" dirty="0"/>
              <a:t>We will break for lunch until 1:00pm. For virtual attendees, the Zoom will remain open.</a:t>
            </a:r>
            <a:r>
              <a:rPr lang="en-US" dirty="0"/>
              <a:t> </a:t>
            </a:r>
          </a:p>
        </p:txBody>
      </p:sp>
    </p:spTree>
    <p:extLst>
      <p:ext uri="{BB962C8B-B14F-4D97-AF65-F5344CB8AC3E}">
        <p14:creationId xmlns:p14="http://schemas.microsoft.com/office/powerpoint/2010/main" val="1850856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738F2-D960-E196-1756-F029279356D9}"/>
              </a:ext>
            </a:extLst>
          </p:cNvPr>
          <p:cNvSpPr>
            <a:spLocks noGrp="1"/>
          </p:cNvSpPr>
          <p:nvPr>
            <p:ph type="title"/>
          </p:nvPr>
        </p:nvSpPr>
        <p:spPr>
          <a:xfrm>
            <a:off x="831850" y="1709737"/>
            <a:ext cx="10515600" cy="3423737"/>
          </a:xfrm>
        </p:spPr>
        <p:txBody>
          <a:bodyPr>
            <a:normAutofit/>
          </a:bodyPr>
          <a:lstStyle/>
          <a:p>
            <a:r>
              <a:rPr lang="en-US" sz="4000" b="0" dirty="0">
                <a:solidFill>
                  <a:schemeClr val="bg1">
                    <a:lumMod val="75000"/>
                  </a:schemeClr>
                </a:solidFill>
              </a:rPr>
              <a:t>Introduction of Panel 2 </a:t>
            </a:r>
            <a:br>
              <a:rPr lang="en-US" sz="4000" b="0" dirty="0">
                <a:solidFill>
                  <a:schemeClr val="bg1">
                    <a:lumMod val="75000"/>
                  </a:schemeClr>
                </a:solidFill>
              </a:rPr>
            </a:br>
            <a:r>
              <a:rPr lang="en-US" dirty="0"/>
              <a:t>How This Plays Out </a:t>
            </a:r>
            <a:br>
              <a:rPr lang="en-US" dirty="0"/>
            </a:br>
            <a:r>
              <a:rPr lang="en-US" dirty="0"/>
              <a:t>In The Courtroom</a:t>
            </a:r>
          </a:p>
        </p:txBody>
      </p:sp>
      <p:sp>
        <p:nvSpPr>
          <p:cNvPr id="4" name="Slide Number Placeholder 3">
            <a:extLst>
              <a:ext uri="{FF2B5EF4-FFF2-40B4-BE49-F238E27FC236}">
                <a16:creationId xmlns:a16="http://schemas.microsoft.com/office/drawing/2014/main" id="{EBB6BCF3-51A3-36F3-3224-27C9C576C84F}"/>
              </a:ext>
            </a:extLst>
          </p:cNvPr>
          <p:cNvSpPr>
            <a:spLocks noGrp="1"/>
          </p:cNvSpPr>
          <p:nvPr>
            <p:ph type="sldNum" sz="quarter" idx="12"/>
          </p:nvPr>
        </p:nvSpPr>
        <p:spPr/>
        <p:txBody>
          <a:bodyPr/>
          <a:lstStyle/>
          <a:p>
            <a:fld id="{6C6F0F55-18DD-47D2-9BD4-398C832D51B7}" type="slidenum">
              <a:rPr lang="en-US" smtClean="0"/>
              <a:t>29</a:t>
            </a:fld>
            <a:endParaRPr lang="en-US"/>
          </a:p>
        </p:txBody>
      </p:sp>
    </p:spTree>
    <p:extLst>
      <p:ext uri="{BB962C8B-B14F-4D97-AF65-F5344CB8AC3E}">
        <p14:creationId xmlns:p14="http://schemas.microsoft.com/office/powerpoint/2010/main" val="165015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199" y="355614"/>
            <a:ext cx="10727724" cy="1272890"/>
          </a:xfrm>
        </p:spPr>
        <p:txBody>
          <a:bodyPr/>
          <a:lstStyle/>
          <a:p>
            <a:pPr>
              <a:lnSpc>
                <a:spcPct val="114000"/>
              </a:lnSpc>
            </a:pPr>
            <a:r>
              <a:rPr lang="en-US" dirty="0"/>
              <a:t>Legal Issues Forum</a:t>
            </a:r>
            <a:br>
              <a:rPr lang="en-US" dirty="0">
                <a:latin typeface="Century Gothic" panose="020B0502020202020204" pitchFamily="34" charset="0"/>
              </a:rPr>
            </a:br>
            <a:r>
              <a:rPr lang="en-US" sz="2400" dirty="0">
                <a:solidFill>
                  <a:schemeClr val="tx1"/>
                </a:solidFill>
                <a:latin typeface="Century Gothic" panose="020B0502020202020204" pitchFamily="34" charset="0"/>
              </a:rPr>
              <a:t>Thursday, May 19, 2022 | 10:00am – 3:00pm</a:t>
            </a:r>
            <a:endParaRPr lang="en-US" dirty="0">
              <a:solidFill>
                <a:schemeClr val="tx1"/>
              </a:solidFill>
              <a:latin typeface="Century Gothic" panose="020B0502020202020204" pitchFamily="34" charset="0"/>
            </a:endParaRPr>
          </a:p>
        </p:txBody>
      </p:sp>
      <p:sp>
        <p:nvSpPr>
          <p:cNvPr id="7" name="Subtitle 6"/>
          <p:cNvSpPr>
            <a:spLocks noGrp="1"/>
          </p:cNvSpPr>
          <p:nvPr>
            <p:ph type="subTitle" idx="1"/>
          </p:nvPr>
        </p:nvSpPr>
        <p:spPr>
          <a:xfrm>
            <a:off x="838198" y="1741716"/>
            <a:ext cx="7940041" cy="3829770"/>
          </a:xfrm>
        </p:spPr>
        <p:txBody>
          <a:bodyPr>
            <a:normAutofit/>
          </a:bodyPr>
          <a:lstStyle/>
          <a:p>
            <a:pPr marL="227013" indent="-227013">
              <a:lnSpc>
                <a:spcPct val="150000"/>
              </a:lnSpc>
              <a:spcBef>
                <a:spcPts val="0"/>
              </a:spcBef>
              <a:buFont typeface="Arial" panose="020B0604020202020204" pitchFamily="34" charset="0"/>
              <a:buChar char="•"/>
            </a:pPr>
            <a:r>
              <a:rPr lang="en-US" sz="1500" i="0" u="none" strike="noStrike" dirty="0">
                <a:solidFill>
                  <a:srgbClr val="3B3838"/>
                </a:solidFill>
                <a:effectLst/>
              </a:rPr>
              <a:t>Thank you for joining us. </a:t>
            </a:r>
            <a:r>
              <a:rPr lang="en-US" sz="1500" dirty="0">
                <a:solidFill>
                  <a:schemeClr val="tx1"/>
                </a:solidFill>
              </a:rPr>
              <a:t>The Legal Issues Forum will begin shortly.</a:t>
            </a:r>
            <a:endParaRPr lang="en-US" sz="1500" i="0" u="none" strike="noStrike" dirty="0">
              <a:solidFill>
                <a:srgbClr val="3B3838"/>
              </a:solidFill>
              <a:effectLst/>
            </a:endParaRPr>
          </a:p>
          <a:p>
            <a:pPr marL="227013" indent="-227013">
              <a:lnSpc>
                <a:spcPct val="150000"/>
              </a:lnSpc>
              <a:spcBef>
                <a:spcPts val="0"/>
              </a:spcBef>
              <a:buFont typeface="Arial" panose="020B0604020202020204" pitchFamily="34" charset="0"/>
              <a:buChar char="•"/>
            </a:pPr>
            <a:r>
              <a:rPr lang="en-US" sz="1500" i="0" u="none" strike="noStrike" dirty="0">
                <a:solidFill>
                  <a:srgbClr val="3B3838"/>
                </a:solidFill>
                <a:effectLst/>
              </a:rPr>
              <a:t>Questions may be submitted at any time using the chat. </a:t>
            </a:r>
            <a:r>
              <a:rPr lang="en-US" sz="1500" i="0" dirty="0">
                <a:solidFill>
                  <a:srgbClr val="000000"/>
                </a:solidFill>
                <a:effectLst/>
              </a:rPr>
              <a:t>​</a:t>
            </a:r>
            <a:endParaRPr lang="en-US" sz="1500" dirty="0">
              <a:solidFill>
                <a:srgbClr val="000000"/>
              </a:solidFill>
            </a:endParaRPr>
          </a:p>
          <a:p>
            <a:pPr marL="227013" indent="-227013">
              <a:lnSpc>
                <a:spcPct val="150000"/>
              </a:lnSpc>
              <a:spcBef>
                <a:spcPts val="0"/>
              </a:spcBef>
              <a:buFont typeface="Arial" panose="020B0604020202020204" pitchFamily="34" charset="0"/>
              <a:buChar char="•"/>
            </a:pPr>
            <a:r>
              <a:rPr lang="en-US" sz="1500" i="0" u="none" strike="noStrike" dirty="0">
                <a:solidFill>
                  <a:srgbClr val="3B3838"/>
                </a:solidFill>
                <a:effectLst/>
              </a:rPr>
              <a:t>Please keep your audio on mute during the presentations.</a:t>
            </a:r>
            <a:r>
              <a:rPr lang="en-US" sz="1500" i="0" dirty="0">
                <a:solidFill>
                  <a:srgbClr val="000000"/>
                </a:solidFill>
                <a:effectLst/>
              </a:rPr>
              <a:t>​</a:t>
            </a:r>
            <a:endParaRPr lang="en-US" sz="1500" dirty="0">
              <a:solidFill>
                <a:srgbClr val="000000"/>
              </a:solidFill>
            </a:endParaRPr>
          </a:p>
          <a:p>
            <a:pPr marL="227013" indent="-227013">
              <a:lnSpc>
                <a:spcPct val="150000"/>
              </a:lnSpc>
              <a:spcBef>
                <a:spcPts val="0"/>
              </a:spcBef>
              <a:buFont typeface="Arial" panose="020B0604020202020204" pitchFamily="34" charset="0"/>
              <a:buChar char="•"/>
            </a:pPr>
            <a:r>
              <a:rPr lang="en-US" sz="1500" i="0" u="none" strike="noStrike" dirty="0">
                <a:solidFill>
                  <a:srgbClr val="3B3838"/>
                </a:solidFill>
                <a:effectLst/>
              </a:rPr>
              <a:t>If you would like to ask a question or make a verbal comment,</a:t>
            </a:r>
            <a:br>
              <a:rPr lang="en-US" sz="1500" i="0" u="none" strike="noStrike" dirty="0">
                <a:solidFill>
                  <a:srgbClr val="3B3838"/>
                </a:solidFill>
                <a:effectLst/>
              </a:rPr>
            </a:br>
            <a:r>
              <a:rPr lang="en-US" sz="1500" i="0" u="none" strike="noStrike" dirty="0">
                <a:solidFill>
                  <a:srgbClr val="3B3838"/>
                </a:solidFill>
                <a:effectLst/>
              </a:rPr>
              <a:t>please use the “Raise your hand” option in the Zoom toolbar. </a:t>
            </a:r>
            <a:br>
              <a:rPr lang="en-US" sz="1500" i="0" u="none" strike="noStrike" dirty="0">
                <a:solidFill>
                  <a:srgbClr val="3B3838"/>
                </a:solidFill>
                <a:effectLst/>
              </a:rPr>
            </a:br>
            <a:r>
              <a:rPr lang="en-US" sz="1500" i="0" u="none" strike="noStrike" dirty="0">
                <a:solidFill>
                  <a:srgbClr val="3B3838"/>
                </a:solidFill>
                <a:effectLst/>
              </a:rPr>
              <a:t>When you are called upon, unmute yourself to speak.  </a:t>
            </a:r>
            <a:br>
              <a:rPr lang="en-US" sz="1500" i="0" u="none" strike="noStrike" dirty="0">
                <a:solidFill>
                  <a:srgbClr val="3B3838"/>
                </a:solidFill>
                <a:effectLst/>
              </a:rPr>
            </a:br>
            <a:r>
              <a:rPr lang="en-US" sz="1500" i="0" u="none" strike="noStrike" dirty="0">
                <a:solidFill>
                  <a:srgbClr val="3B3838"/>
                </a:solidFill>
                <a:effectLst/>
              </a:rPr>
              <a:t>You may also turn on your camera and your video </a:t>
            </a:r>
            <a:br>
              <a:rPr lang="en-US" sz="1500" i="0" u="none" strike="noStrike" dirty="0">
                <a:solidFill>
                  <a:srgbClr val="3B3838"/>
                </a:solidFill>
                <a:effectLst/>
              </a:rPr>
            </a:br>
            <a:r>
              <a:rPr lang="en-US" sz="1500" i="0" u="none" strike="noStrike" dirty="0">
                <a:solidFill>
                  <a:srgbClr val="3B3838"/>
                </a:solidFill>
                <a:effectLst/>
              </a:rPr>
              <a:t>will be shown on screen in the meeting room.</a:t>
            </a:r>
          </a:p>
          <a:p>
            <a:pPr marL="227013" indent="-227013">
              <a:lnSpc>
                <a:spcPct val="150000"/>
              </a:lnSpc>
              <a:spcBef>
                <a:spcPts val="0"/>
              </a:spcBef>
              <a:buFont typeface="Arial" panose="020B0604020202020204" pitchFamily="34" charset="0"/>
              <a:buChar char="•"/>
            </a:pPr>
            <a:r>
              <a:rPr lang="en-US" sz="1500" dirty="0">
                <a:solidFill>
                  <a:srgbClr val="3B3838"/>
                </a:solidFill>
              </a:rPr>
              <a:t>CLE credits will be available.  Sign up in person or listen</a:t>
            </a:r>
            <a:br>
              <a:rPr lang="en-US" sz="1500">
                <a:solidFill>
                  <a:srgbClr val="3B3838"/>
                </a:solidFill>
              </a:rPr>
            </a:br>
            <a:r>
              <a:rPr lang="en-US" sz="1500">
                <a:solidFill>
                  <a:srgbClr val="3B3838"/>
                </a:solidFill>
              </a:rPr>
              <a:t>for </a:t>
            </a:r>
            <a:r>
              <a:rPr lang="en-US" sz="1500" dirty="0">
                <a:solidFill>
                  <a:srgbClr val="3B3838"/>
                </a:solidFill>
              </a:rPr>
              <a:t>a code word to put in the chat for virtual attendees.</a:t>
            </a:r>
            <a:r>
              <a:rPr lang="en-US" sz="1500" i="0" u="none" strike="noStrike" dirty="0">
                <a:solidFill>
                  <a:srgbClr val="3B3838"/>
                </a:solidFill>
                <a:effectLst/>
              </a:rPr>
              <a:t> </a:t>
            </a:r>
            <a:r>
              <a:rPr lang="en-US" sz="1500" i="0" dirty="0">
                <a:solidFill>
                  <a:srgbClr val="000000"/>
                </a:solidFill>
                <a:effectLst/>
              </a:rPr>
              <a:t>​</a:t>
            </a:r>
            <a:endParaRPr lang="en-US" sz="1500" dirty="0">
              <a:solidFill>
                <a:srgbClr val="000000"/>
              </a:solidFill>
            </a:endParaRPr>
          </a:p>
        </p:txBody>
      </p:sp>
    </p:spTree>
    <p:extLst>
      <p:ext uri="{BB962C8B-B14F-4D97-AF65-F5344CB8AC3E}">
        <p14:creationId xmlns:p14="http://schemas.microsoft.com/office/powerpoint/2010/main" val="3438787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0" dirty="0">
                <a:solidFill>
                  <a:schemeClr val="bg1">
                    <a:lumMod val="75000"/>
                  </a:schemeClr>
                </a:solidFill>
              </a:rPr>
              <a:t>Panel 2 </a:t>
            </a:r>
            <a:br>
              <a:rPr lang="en-US" dirty="0"/>
            </a:br>
            <a:r>
              <a:rPr lang="en-US" dirty="0"/>
              <a:t>How This Plays Out In The Courtroom</a:t>
            </a:r>
          </a:p>
        </p:txBody>
      </p:sp>
      <p:sp>
        <p:nvSpPr>
          <p:cNvPr id="3" name="Content Placeholder 2"/>
          <p:cNvSpPr>
            <a:spLocks noGrp="1"/>
          </p:cNvSpPr>
          <p:nvPr>
            <p:ph idx="1"/>
          </p:nvPr>
        </p:nvSpPr>
        <p:spPr>
          <a:xfrm>
            <a:off x="838199" y="1567542"/>
            <a:ext cx="10906846" cy="5073889"/>
          </a:xfrm>
        </p:spPr>
        <p:txBody>
          <a:bodyPr>
            <a:normAutofit/>
          </a:bodyPr>
          <a:lstStyle/>
          <a:p>
            <a:pPr marL="0" indent="0">
              <a:lnSpc>
                <a:spcPct val="125000"/>
              </a:lnSpc>
              <a:spcBef>
                <a:spcPts val="0"/>
              </a:spcBef>
              <a:buNone/>
            </a:pPr>
            <a:r>
              <a:rPr lang="en-US" sz="1800" dirty="0">
                <a:latin typeface="Century Gothic" panose="020B0502020202020204" pitchFamily="34" charset="0"/>
              </a:rPr>
              <a:t>MODERATOR</a:t>
            </a:r>
          </a:p>
          <a:p>
            <a:pPr marL="0" indent="0">
              <a:lnSpc>
                <a:spcPct val="125000"/>
              </a:lnSpc>
              <a:spcBef>
                <a:spcPts val="0"/>
              </a:spcBef>
              <a:buNone/>
            </a:pPr>
            <a:r>
              <a:rPr lang="en-US" sz="1800" b="1" dirty="0">
                <a:latin typeface="Century Gothic" panose="020B0502020202020204" pitchFamily="34" charset="0"/>
              </a:rPr>
              <a:t>Pamela Sale, </a:t>
            </a:r>
            <a:r>
              <a:rPr lang="en-US" sz="1800" dirty="0">
                <a:latin typeface="Century Gothic" panose="020B0502020202020204" pitchFamily="34" charset="0"/>
              </a:rPr>
              <a:t>Vice President, Forensics</a:t>
            </a:r>
            <a:br>
              <a:rPr lang="en-US" sz="1800" dirty="0">
                <a:latin typeface="Century Gothic" panose="020B0502020202020204" pitchFamily="34" charset="0"/>
              </a:rPr>
            </a:br>
            <a:r>
              <a:rPr lang="en-US" sz="1800" dirty="0">
                <a:latin typeface="Century Gothic" panose="020B0502020202020204" pitchFamily="34" charset="0"/>
              </a:rPr>
              <a:t>ANSI National Accreditation Board (ANAB)</a:t>
            </a:r>
          </a:p>
          <a:p>
            <a:pPr marL="0" indent="0">
              <a:lnSpc>
                <a:spcPct val="125000"/>
              </a:lnSpc>
              <a:spcBef>
                <a:spcPts val="0"/>
              </a:spcBef>
              <a:buNone/>
            </a:pPr>
            <a:endParaRPr lang="en-US" sz="1800" dirty="0">
              <a:latin typeface="Century Gothic" panose="020B0502020202020204" pitchFamily="34" charset="0"/>
            </a:endParaRPr>
          </a:p>
          <a:p>
            <a:pPr marL="0" indent="0">
              <a:lnSpc>
                <a:spcPct val="125000"/>
              </a:lnSpc>
              <a:spcBef>
                <a:spcPts val="0"/>
              </a:spcBef>
              <a:buNone/>
            </a:pPr>
            <a:r>
              <a:rPr lang="en-US" sz="1800" dirty="0">
                <a:latin typeface="Century Gothic" panose="020B0502020202020204" pitchFamily="34" charset="0"/>
              </a:rPr>
              <a:t>PANELISTS</a:t>
            </a:r>
          </a:p>
          <a:p>
            <a:pPr>
              <a:lnSpc>
                <a:spcPct val="125000"/>
              </a:lnSpc>
              <a:spcBef>
                <a:spcPts val="0"/>
              </a:spcBef>
            </a:pPr>
            <a:r>
              <a:rPr lang="en-US" sz="1800" b="1" dirty="0">
                <a:latin typeface="Century Gothic" panose="020B0502020202020204" pitchFamily="34" charset="0"/>
              </a:rPr>
              <a:t>Sarah Chu</a:t>
            </a:r>
            <a:r>
              <a:rPr lang="en-US" sz="1800" dirty="0">
                <a:latin typeface="Century Gothic" panose="020B0502020202020204" pitchFamily="34" charset="0"/>
              </a:rPr>
              <a:t>, Senior Advisor on Forensic Science Policy</a:t>
            </a:r>
            <a:br>
              <a:rPr lang="en-US" sz="1800" dirty="0">
                <a:latin typeface="Century Gothic" panose="020B0502020202020204" pitchFamily="34" charset="0"/>
              </a:rPr>
            </a:br>
            <a:r>
              <a:rPr lang="en-US" sz="1800" dirty="0">
                <a:latin typeface="Century Gothic" panose="020B0502020202020204" pitchFamily="34" charset="0"/>
              </a:rPr>
              <a:t>Innocence Project</a:t>
            </a:r>
          </a:p>
          <a:p>
            <a:pPr>
              <a:lnSpc>
                <a:spcPct val="125000"/>
              </a:lnSpc>
              <a:spcBef>
                <a:spcPts val="0"/>
              </a:spcBef>
            </a:pPr>
            <a:r>
              <a:rPr lang="en-US" sz="1800" b="1" dirty="0">
                <a:latin typeface="Century Gothic" panose="020B0502020202020204" pitchFamily="34" charset="0"/>
              </a:rPr>
              <a:t>Ted Hunt</a:t>
            </a:r>
            <a:r>
              <a:rPr lang="en-US" sz="1800" dirty="0">
                <a:latin typeface="Century Gothic" panose="020B0502020202020204" pitchFamily="34" charset="0"/>
              </a:rPr>
              <a:t>, Special Counsel - Science and Technology Branch</a:t>
            </a:r>
            <a:br>
              <a:rPr lang="en-US" sz="1800" dirty="0">
                <a:latin typeface="Century Gothic" panose="020B0502020202020204" pitchFamily="34" charset="0"/>
              </a:rPr>
            </a:br>
            <a:r>
              <a:rPr lang="en-US" sz="1800" dirty="0">
                <a:latin typeface="Century Gothic" panose="020B0502020202020204" pitchFamily="34" charset="0"/>
              </a:rPr>
              <a:t>Federal Bureau of Investigation (FBI)</a:t>
            </a:r>
          </a:p>
          <a:p>
            <a:pPr>
              <a:lnSpc>
                <a:spcPct val="125000"/>
              </a:lnSpc>
              <a:spcBef>
                <a:spcPts val="0"/>
              </a:spcBef>
            </a:pPr>
            <a:r>
              <a:rPr lang="en-US" sz="1800" b="1" dirty="0">
                <a:latin typeface="Century Gothic" panose="020B0502020202020204" pitchFamily="34" charset="0"/>
              </a:rPr>
              <a:t>Terri Rosenblatt</a:t>
            </a:r>
            <a:r>
              <a:rPr lang="en-US" sz="1800" dirty="0">
                <a:latin typeface="Century Gothic" panose="020B0502020202020204" pitchFamily="34" charset="0"/>
              </a:rPr>
              <a:t>, Chief of Post-Conviction Justice Unit</a:t>
            </a:r>
            <a:br>
              <a:rPr lang="en-US" sz="1800" dirty="0">
                <a:latin typeface="Century Gothic" panose="020B0502020202020204" pitchFamily="34" charset="0"/>
              </a:rPr>
            </a:br>
            <a:r>
              <a:rPr lang="en-US" sz="1800" dirty="0">
                <a:latin typeface="Century Gothic" panose="020B0502020202020204" pitchFamily="34" charset="0"/>
              </a:rPr>
              <a:t>Manhattan District Attorney's Office</a:t>
            </a:r>
          </a:p>
          <a:p>
            <a:pPr>
              <a:lnSpc>
                <a:spcPct val="125000"/>
              </a:lnSpc>
              <a:spcBef>
                <a:spcPts val="0"/>
              </a:spcBef>
            </a:pPr>
            <a:r>
              <a:rPr lang="en-US" sz="1800" b="1" dirty="0">
                <a:latin typeface="Century Gothic" panose="020B0502020202020204" pitchFamily="34" charset="0"/>
              </a:rPr>
              <a:t>Raymond Valerio</a:t>
            </a:r>
            <a:r>
              <a:rPr lang="en-US" sz="1800" dirty="0">
                <a:latin typeface="Century Gothic" panose="020B0502020202020204" pitchFamily="34" charset="0"/>
              </a:rPr>
              <a:t>, Assistant District Attorney and Director of Forensic Sciences</a:t>
            </a:r>
            <a:br>
              <a:rPr lang="en-US" sz="1800" dirty="0">
                <a:latin typeface="Century Gothic" panose="020B0502020202020204" pitchFamily="34" charset="0"/>
              </a:rPr>
            </a:br>
            <a:r>
              <a:rPr lang="en-US" sz="1800" dirty="0">
                <a:latin typeface="Century Gothic" panose="020B0502020202020204" pitchFamily="34" charset="0"/>
              </a:rPr>
              <a:t>Office of the Queens County District Attorney</a:t>
            </a:r>
          </a:p>
        </p:txBody>
      </p:sp>
      <p:sp>
        <p:nvSpPr>
          <p:cNvPr id="4" name="Slide Number Placeholder 3"/>
          <p:cNvSpPr>
            <a:spLocks noGrp="1"/>
          </p:cNvSpPr>
          <p:nvPr>
            <p:ph type="sldNum" sz="quarter" idx="12"/>
          </p:nvPr>
        </p:nvSpPr>
        <p:spPr/>
        <p:txBody>
          <a:bodyPr/>
          <a:lstStyle/>
          <a:p>
            <a:fld id="{6C6F0F55-18DD-47D2-9BD4-398C832D51B7}" type="slidenum">
              <a:rPr lang="en-US" smtClean="0"/>
              <a:t>30</a:t>
            </a:fld>
            <a:endParaRPr lang="en-US"/>
          </a:p>
        </p:txBody>
      </p:sp>
    </p:spTree>
    <p:extLst>
      <p:ext uri="{BB962C8B-B14F-4D97-AF65-F5344CB8AC3E}">
        <p14:creationId xmlns:p14="http://schemas.microsoft.com/office/powerpoint/2010/main" val="170145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467" y="1183341"/>
            <a:ext cx="10515600" cy="3338712"/>
          </a:xfrm>
        </p:spPr>
        <p:txBody>
          <a:bodyPr>
            <a:noAutofit/>
          </a:bodyPr>
          <a:lstStyle/>
          <a:p>
            <a:pPr>
              <a:lnSpc>
                <a:spcPct val="113000"/>
              </a:lnSpc>
            </a:pPr>
            <a:r>
              <a:rPr lang="en-US" sz="6000" dirty="0"/>
              <a:t>How This Plays Out In </a:t>
            </a:r>
            <a:br>
              <a:rPr lang="en-US" sz="6000" dirty="0"/>
            </a:br>
            <a:r>
              <a:rPr lang="en-US" sz="6000" dirty="0"/>
              <a:t>The Courtroom</a:t>
            </a:r>
          </a:p>
        </p:txBody>
      </p:sp>
      <p:sp>
        <p:nvSpPr>
          <p:cNvPr id="3" name="Content Placeholder 2"/>
          <p:cNvSpPr>
            <a:spLocks noGrp="1"/>
          </p:cNvSpPr>
          <p:nvPr>
            <p:ph idx="1"/>
          </p:nvPr>
        </p:nvSpPr>
        <p:spPr>
          <a:xfrm>
            <a:off x="661467" y="4112820"/>
            <a:ext cx="10515600" cy="1720224"/>
          </a:xfrm>
        </p:spPr>
        <p:txBody>
          <a:bodyPr>
            <a:normAutofit/>
          </a:bodyPr>
          <a:lstStyle/>
          <a:p>
            <a:pPr marL="0" indent="0">
              <a:lnSpc>
                <a:spcPct val="100000"/>
              </a:lnSpc>
              <a:spcBef>
                <a:spcPts val="0"/>
              </a:spcBef>
              <a:buNone/>
            </a:pPr>
            <a:r>
              <a:rPr lang="en-US" sz="3200" b="1" dirty="0"/>
              <a:t>Ted Hunt</a:t>
            </a:r>
          </a:p>
          <a:p>
            <a:pPr marL="0" indent="0">
              <a:lnSpc>
                <a:spcPct val="100000"/>
              </a:lnSpc>
              <a:spcBef>
                <a:spcPts val="0"/>
              </a:spcBef>
              <a:buNone/>
            </a:pPr>
            <a:r>
              <a:rPr lang="en-US" dirty="0"/>
              <a:t>Special Counsel - Science and Technology Branch, </a:t>
            </a:r>
          </a:p>
          <a:p>
            <a:pPr marL="0" indent="0">
              <a:lnSpc>
                <a:spcPct val="100000"/>
              </a:lnSpc>
              <a:spcBef>
                <a:spcPts val="0"/>
              </a:spcBef>
              <a:buNone/>
            </a:pPr>
            <a:r>
              <a:rPr lang="en-US" dirty="0"/>
              <a:t>Federal Bureau of Investigation (FBI)</a:t>
            </a:r>
          </a:p>
        </p:txBody>
      </p:sp>
      <p:sp>
        <p:nvSpPr>
          <p:cNvPr id="4" name="Slide Number Placeholder 3"/>
          <p:cNvSpPr>
            <a:spLocks noGrp="1"/>
          </p:cNvSpPr>
          <p:nvPr>
            <p:ph type="sldNum" sz="quarter" idx="12"/>
          </p:nvPr>
        </p:nvSpPr>
        <p:spPr/>
        <p:txBody>
          <a:bodyPr/>
          <a:lstStyle/>
          <a:p>
            <a:fld id="{6C6F0F55-18DD-47D2-9BD4-398C832D51B7}" type="slidenum">
              <a:rPr lang="en-US" smtClean="0"/>
              <a:t>31</a:t>
            </a:fld>
            <a:endParaRPr lang="en-US"/>
          </a:p>
        </p:txBody>
      </p:sp>
    </p:spTree>
    <p:extLst>
      <p:ext uri="{BB962C8B-B14F-4D97-AF65-F5344CB8AC3E}">
        <p14:creationId xmlns:p14="http://schemas.microsoft.com/office/powerpoint/2010/main" val="767182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696357"/>
            <a:ext cx="10515600" cy="1931959"/>
          </a:xfrm>
        </p:spPr>
        <p:txBody>
          <a:bodyPr/>
          <a:lstStyle/>
          <a:p>
            <a:r>
              <a:rPr lang="en-US" dirty="0"/>
              <a:t>Prosecutor’s Perspective</a:t>
            </a:r>
          </a:p>
        </p:txBody>
      </p:sp>
      <p:sp>
        <p:nvSpPr>
          <p:cNvPr id="3" name="Content Placeholder 2"/>
          <p:cNvSpPr>
            <a:spLocks noGrp="1"/>
          </p:cNvSpPr>
          <p:nvPr>
            <p:ph type="body" idx="1"/>
          </p:nvPr>
        </p:nvSpPr>
        <p:spPr/>
        <p:txBody>
          <a:bodyPr/>
          <a:lstStyle/>
          <a:p>
            <a:r>
              <a:rPr lang="en-US" b="1" dirty="0"/>
              <a:t>Raymond Valerio</a:t>
            </a:r>
          </a:p>
          <a:p>
            <a:r>
              <a:rPr lang="en-US" dirty="0"/>
              <a:t>Assistant District Attorney and Director of Forensic Sciences </a:t>
            </a:r>
          </a:p>
          <a:p>
            <a:r>
              <a:rPr lang="en-US" dirty="0"/>
              <a:t>Office of the Queens County District Attorney</a:t>
            </a:r>
          </a:p>
        </p:txBody>
      </p:sp>
      <p:sp>
        <p:nvSpPr>
          <p:cNvPr id="4" name="Slide Number Placeholder 3"/>
          <p:cNvSpPr>
            <a:spLocks noGrp="1"/>
          </p:cNvSpPr>
          <p:nvPr>
            <p:ph type="sldNum" sz="quarter" idx="12"/>
          </p:nvPr>
        </p:nvSpPr>
        <p:spPr/>
        <p:txBody>
          <a:bodyPr/>
          <a:lstStyle/>
          <a:p>
            <a:fld id="{6C6F0F55-18DD-47D2-9BD4-398C832D51B7}" type="slidenum">
              <a:rPr lang="en-US" smtClean="0"/>
              <a:pPr/>
              <a:t>32</a:t>
            </a:fld>
            <a:endParaRPr lang="en-US"/>
          </a:p>
        </p:txBody>
      </p:sp>
    </p:spTree>
    <p:extLst>
      <p:ext uri="{BB962C8B-B14F-4D97-AF65-F5344CB8AC3E}">
        <p14:creationId xmlns:p14="http://schemas.microsoft.com/office/powerpoint/2010/main" val="785790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Standards are important to admissibility, but standards are </a:t>
            </a:r>
            <a:r>
              <a:rPr lang="en-US" u="sng" dirty="0"/>
              <a:t>not</a:t>
            </a:r>
            <a:r>
              <a:rPr lang="en-US" dirty="0"/>
              <a:t> the same as admissibility.</a:t>
            </a:r>
          </a:p>
        </p:txBody>
      </p:sp>
      <p:sp>
        <p:nvSpPr>
          <p:cNvPr id="3" name="Content Placeholder 2"/>
          <p:cNvSpPr>
            <a:spLocks noGrp="1"/>
          </p:cNvSpPr>
          <p:nvPr>
            <p:ph type="body" idx="1"/>
          </p:nvPr>
        </p:nvSpPr>
        <p:spPr/>
        <p:txBody>
          <a:bodyPr/>
          <a:lstStyle/>
          <a:p>
            <a:r>
              <a:rPr lang="en-US" b="1" dirty="0"/>
              <a:t>Terri Rosenblatt</a:t>
            </a:r>
          </a:p>
          <a:p>
            <a:r>
              <a:rPr lang="en-US" dirty="0"/>
              <a:t>Chief of Post-Conviction Justice Unit, </a:t>
            </a:r>
          </a:p>
          <a:p>
            <a:r>
              <a:rPr lang="en-US" dirty="0"/>
              <a:t>Manhattan District Attorney's Office</a:t>
            </a:r>
          </a:p>
        </p:txBody>
      </p:sp>
      <p:sp>
        <p:nvSpPr>
          <p:cNvPr id="4" name="Slide Number Placeholder 3"/>
          <p:cNvSpPr>
            <a:spLocks noGrp="1"/>
          </p:cNvSpPr>
          <p:nvPr>
            <p:ph type="sldNum" sz="quarter" idx="12"/>
          </p:nvPr>
        </p:nvSpPr>
        <p:spPr/>
        <p:txBody>
          <a:bodyPr/>
          <a:lstStyle/>
          <a:p>
            <a:fld id="{6C6F0F55-18DD-47D2-9BD4-398C832D51B7}" type="slidenum">
              <a:rPr lang="en-US" smtClean="0"/>
              <a:pPr/>
              <a:t>33</a:t>
            </a:fld>
            <a:endParaRPr lang="en-US"/>
          </a:p>
        </p:txBody>
      </p:sp>
    </p:spTree>
    <p:extLst>
      <p:ext uri="{BB962C8B-B14F-4D97-AF65-F5344CB8AC3E}">
        <p14:creationId xmlns:p14="http://schemas.microsoft.com/office/powerpoint/2010/main" val="2524013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International standards development is an emerging practice in the forensic science system. It will take all of us to ensure the criminal legal system's use of standards is harmonized with the essential requirements of the ANSI process.</a:t>
            </a:r>
          </a:p>
        </p:txBody>
      </p:sp>
      <p:sp>
        <p:nvSpPr>
          <p:cNvPr id="3" name="Content Placeholder 2"/>
          <p:cNvSpPr>
            <a:spLocks noGrp="1"/>
          </p:cNvSpPr>
          <p:nvPr>
            <p:ph type="body" idx="1"/>
          </p:nvPr>
        </p:nvSpPr>
        <p:spPr/>
        <p:txBody>
          <a:bodyPr/>
          <a:lstStyle/>
          <a:p>
            <a:r>
              <a:rPr lang="en-US" b="1" dirty="0"/>
              <a:t>Sarah Chu</a:t>
            </a:r>
          </a:p>
          <a:p>
            <a:r>
              <a:rPr lang="en-US" dirty="0"/>
              <a:t>Senior Advisor on Forensic Science Policy</a:t>
            </a:r>
            <a:br>
              <a:rPr lang="en-US" dirty="0"/>
            </a:br>
            <a:r>
              <a:rPr lang="en-US" dirty="0"/>
              <a:t>Innocence Project</a:t>
            </a:r>
          </a:p>
        </p:txBody>
      </p:sp>
      <p:sp>
        <p:nvSpPr>
          <p:cNvPr id="4" name="Slide Number Placeholder 3"/>
          <p:cNvSpPr>
            <a:spLocks noGrp="1"/>
          </p:cNvSpPr>
          <p:nvPr>
            <p:ph type="sldNum" sz="quarter" idx="12"/>
          </p:nvPr>
        </p:nvSpPr>
        <p:spPr/>
        <p:txBody>
          <a:bodyPr/>
          <a:lstStyle/>
          <a:p>
            <a:fld id="{6C6F0F55-18DD-47D2-9BD4-398C832D51B7}" type="slidenum">
              <a:rPr lang="en-US" smtClean="0"/>
              <a:pPr/>
              <a:t>34</a:t>
            </a:fld>
            <a:endParaRPr lang="en-US"/>
          </a:p>
        </p:txBody>
      </p:sp>
    </p:spTree>
    <p:extLst>
      <p:ext uri="{BB962C8B-B14F-4D97-AF65-F5344CB8AC3E}">
        <p14:creationId xmlns:p14="http://schemas.microsoft.com/office/powerpoint/2010/main" val="3903903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0" dirty="0">
                <a:solidFill>
                  <a:schemeClr val="bg1">
                    <a:lumMod val="75000"/>
                  </a:schemeClr>
                </a:solidFill>
              </a:rPr>
              <a:t>Panel 2 </a:t>
            </a:r>
            <a:br>
              <a:rPr lang="en-US" dirty="0"/>
            </a:br>
            <a:r>
              <a:rPr lang="en-US" dirty="0"/>
              <a:t>How This Plays Out In The Courtroom</a:t>
            </a:r>
          </a:p>
        </p:txBody>
      </p:sp>
      <p:sp>
        <p:nvSpPr>
          <p:cNvPr id="3" name="Content Placeholder 2"/>
          <p:cNvSpPr>
            <a:spLocks noGrp="1"/>
          </p:cNvSpPr>
          <p:nvPr>
            <p:ph idx="1"/>
          </p:nvPr>
        </p:nvSpPr>
        <p:spPr>
          <a:xfrm>
            <a:off x="838199" y="1567542"/>
            <a:ext cx="10906846" cy="5073889"/>
          </a:xfrm>
        </p:spPr>
        <p:txBody>
          <a:bodyPr>
            <a:normAutofit/>
          </a:bodyPr>
          <a:lstStyle/>
          <a:p>
            <a:pPr marL="0" indent="0">
              <a:lnSpc>
                <a:spcPct val="125000"/>
              </a:lnSpc>
              <a:spcBef>
                <a:spcPts val="0"/>
              </a:spcBef>
              <a:buNone/>
            </a:pPr>
            <a:r>
              <a:rPr lang="en-US" sz="1800" dirty="0">
                <a:latin typeface="Century Gothic" panose="020B0502020202020204" pitchFamily="34" charset="0"/>
              </a:rPr>
              <a:t>MODERATOR</a:t>
            </a:r>
          </a:p>
          <a:p>
            <a:pPr marL="0" indent="0">
              <a:lnSpc>
                <a:spcPct val="125000"/>
              </a:lnSpc>
              <a:spcBef>
                <a:spcPts val="0"/>
              </a:spcBef>
              <a:buNone/>
            </a:pPr>
            <a:r>
              <a:rPr lang="en-US" sz="1800" b="1" dirty="0">
                <a:latin typeface="Century Gothic" panose="020B0502020202020204" pitchFamily="34" charset="0"/>
              </a:rPr>
              <a:t>Pamela Sale, </a:t>
            </a:r>
            <a:r>
              <a:rPr lang="en-US" sz="1800" dirty="0">
                <a:latin typeface="Century Gothic" panose="020B0502020202020204" pitchFamily="34" charset="0"/>
              </a:rPr>
              <a:t>Vice President, Forensics</a:t>
            </a:r>
            <a:br>
              <a:rPr lang="en-US" sz="1800" dirty="0">
                <a:latin typeface="Century Gothic" panose="020B0502020202020204" pitchFamily="34" charset="0"/>
              </a:rPr>
            </a:br>
            <a:r>
              <a:rPr lang="en-US" sz="1800" dirty="0">
                <a:latin typeface="Century Gothic" panose="020B0502020202020204" pitchFamily="34" charset="0"/>
              </a:rPr>
              <a:t>ANSI National Accreditation Board (ANAB)</a:t>
            </a:r>
          </a:p>
          <a:p>
            <a:pPr marL="0" indent="0">
              <a:lnSpc>
                <a:spcPct val="125000"/>
              </a:lnSpc>
              <a:spcBef>
                <a:spcPts val="0"/>
              </a:spcBef>
              <a:buNone/>
            </a:pPr>
            <a:endParaRPr lang="en-US" sz="1800" dirty="0">
              <a:latin typeface="Century Gothic" panose="020B0502020202020204" pitchFamily="34" charset="0"/>
            </a:endParaRPr>
          </a:p>
          <a:p>
            <a:pPr marL="0" indent="0">
              <a:lnSpc>
                <a:spcPct val="125000"/>
              </a:lnSpc>
              <a:spcBef>
                <a:spcPts val="0"/>
              </a:spcBef>
              <a:buNone/>
            </a:pPr>
            <a:r>
              <a:rPr lang="en-US" sz="1800" dirty="0">
                <a:latin typeface="Century Gothic" panose="020B0502020202020204" pitchFamily="34" charset="0"/>
              </a:rPr>
              <a:t>PANELISTS</a:t>
            </a:r>
          </a:p>
          <a:p>
            <a:pPr>
              <a:lnSpc>
                <a:spcPct val="125000"/>
              </a:lnSpc>
              <a:spcBef>
                <a:spcPts val="0"/>
              </a:spcBef>
            </a:pPr>
            <a:r>
              <a:rPr lang="en-US" sz="1800" b="1" dirty="0">
                <a:latin typeface="Century Gothic" panose="020B0502020202020204" pitchFamily="34" charset="0"/>
              </a:rPr>
              <a:t>Sarah Chu</a:t>
            </a:r>
            <a:r>
              <a:rPr lang="en-US" sz="1800" dirty="0">
                <a:latin typeface="Century Gothic" panose="020B0502020202020204" pitchFamily="34" charset="0"/>
              </a:rPr>
              <a:t>, Senior Advisor on Forensic Science Policy</a:t>
            </a:r>
            <a:br>
              <a:rPr lang="en-US" sz="1800" dirty="0">
                <a:latin typeface="Century Gothic" panose="020B0502020202020204" pitchFamily="34" charset="0"/>
              </a:rPr>
            </a:br>
            <a:r>
              <a:rPr lang="en-US" sz="1800" dirty="0">
                <a:latin typeface="Century Gothic" panose="020B0502020202020204" pitchFamily="34" charset="0"/>
              </a:rPr>
              <a:t>Innocence Project</a:t>
            </a:r>
          </a:p>
          <a:p>
            <a:pPr>
              <a:lnSpc>
                <a:spcPct val="125000"/>
              </a:lnSpc>
              <a:spcBef>
                <a:spcPts val="0"/>
              </a:spcBef>
            </a:pPr>
            <a:r>
              <a:rPr lang="en-US" sz="1800" b="1" dirty="0">
                <a:latin typeface="Century Gothic" panose="020B0502020202020204" pitchFamily="34" charset="0"/>
              </a:rPr>
              <a:t>Ted Hunt</a:t>
            </a:r>
            <a:r>
              <a:rPr lang="en-US" sz="1800" dirty="0">
                <a:latin typeface="Century Gothic" panose="020B0502020202020204" pitchFamily="34" charset="0"/>
              </a:rPr>
              <a:t>, Special Counsel - Science and Technology Branch</a:t>
            </a:r>
            <a:br>
              <a:rPr lang="en-US" sz="1800" dirty="0">
                <a:latin typeface="Century Gothic" panose="020B0502020202020204" pitchFamily="34" charset="0"/>
              </a:rPr>
            </a:br>
            <a:r>
              <a:rPr lang="en-US" sz="1800" dirty="0">
                <a:latin typeface="Century Gothic" panose="020B0502020202020204" pitchFamily="34" charset="0"/>
              </a:rPr>
              <a:t>Federal Bureau of Investigation (FBI)</a:t>
            </a:r>
          </a:p>
          <a:p>
            <a:pPr>
              <a:lnSpc>
                <a:spcPct val="125000"/>
              </a:lnSpc>
              <a:spcBef>
                <a:spcPts val="0"/>
              </a:spcBef>
            </a:pPr>
            <a:r>
              <a:rPr lang="en-US" sz="1800" b="1" dirty="0">
                <a:latin typeface="Century Gothic" panose="020B0502020202020204" pitchFamily="34" charset="0"/>
              </a:rPr>
              <a:t>Terri Rosenblatt</a:t>
            </a:r>
            <a:r>
              <a:rPr lang="en-US" sz="1800" dirty="0">
                <a:latin typeface="Century Gothic" panose="020B0502020202020204" pitchFamily="34" charset="0"/>
              </a:rPr>
              <a:t>, Chief of Post-Conviction Justice Unit</a:t>
            </a:r>
            <a:br>
              <a:rPr lang="en-US" sz="1800" dirty="0">
                <a:latin typeface="Century Gothic" panose="020B0502020202020204" pitchFamily="34" charset="0"/>
              </a:rPr>
            </a:br>
            <a:r>
              <a:rPr lang="en-US" sz="1800" dirty="0">
                <a:latin typeface="Century Gothic" panose="020B0502020202020204" pitchFamily="34" charset="0"/>
              </a:rPr>
              <a:t>Manhattan District Attorney's Office</a:t>
            </a:r>
          </a:p>
          <a:p>
            <a:pPr>
              <a:lnSpc>
                <a:spcPct val="125000"/>
              </a:lnSpc>
              <a:spcBef>
                <a:spcPts val="0"/>
              </a:spcBef>
            </a:pPr>
            <a:r>
              <a:rPr lang="en-US" sz="1800" b="1" dirty="0">
                <a:latin typeface="Century Gothic" panose="020B0502020202020204" pitchFamily="34" charset="0"/>
              </a:rPr>
              <a:t>Raymond Valerio</a:t>
            </a:r>
            <a:r>
              <a:rPr lang="en-US" sz="1800" dirty="0">
                <a:latin typeface="Century Gothic" panose="020B0502020202020204" pitchFamily="34" charset="0"/>
              </a:rPr>
              <a:t>, Assistant District Attorney and Director of Forensic Sciences</a:t>
            </a:r>
            <a:br>
              <a:rPr lang="en-US" sz="1800" dirty="0">
                <a:latin typeface="Century Gothic" panose="020B0502020202020204" pitchFamily="34" charset="0"/>
              </a:rPr>
            </a:br>
            <a:r>
              <a:rPr lang="en-US" sz="1800" dirty="0">
                <a:latin typeface="Century Gothic" panose="020B0502020202020204" pitchFamily="34" charset="0"/>
              </a:rPr>
              <a:t>Office of the Queens County District Attorney</a:t>
            </a:r>
          </a:p>
        </p:txBody>
      </p:sp>
      <p:sp>
        <p:nvSpPr>
          <p:cNvPr id="4" name="Slide Number Placeholder 3"/>
          <p:cNvSpPr>
            <a:spLocks noGrp="1"/>
          </p:cNvSpPr>
          <p:nvPr>
            <p:ph type="sldNum" sz="quarter" idx="12"/>
          </p:nvPr>
        </p:nvSpPr>
        <p:spPr/>
        <p:txBody>
          <a:bodyPr/>
          <a:lstStyle/>
          <a:p>
            <a:fld id="{6C6F0F55-18DD-47D2-9BD4-398C832D51B7}" type="slidenum">
              <a:rPr lang="en-US" smtClean="0"/>
              <a:t>35</a:t>
            </a:fld>
            <a:endParaRPr lang="en-US"/>
          </a:p>
        </p:txBody>
      </p:sp>
    </p:spTree>
    <p:extLst>
      <p:ext uri="{BB962C8B-B14F-4D97-AF65-F5344CB8AC3E}">
        <p14:creationId xmlns:p14="http://schemas.microsoft.com/office/powerpoint/2010/main" val="102394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Remarks</a:t>
            </a:r>
          </a:p>
        </p:txBody>
      </p:sp>
      <p:sp>
        <p:nvSpPr>
          <p:cNvPr id="5" name="Content Placeholder 2"/>
          <p:cNvSpPr>
            <a:spLocks noGrp="1"/>
          </p:cNvSpPr>
          <p:nvPr>
            <p:ph type="body" idx="1"/>
          </p:nvPr>
        </p:nvSpPr>
        <p:spPr/>
        <p:txBody>
          <a:bodyPr/>
          <a:lstStyle/>
          <a:p>
            <a:r>
              <a:rPr lang="en-US" b="1" dirty="0"/>
              <a:t>Gail Matthews</a:t>
            </a:r>
          </a:p>
          <a:p>
            <a:r>
              <a:rPr lang="en-US" dirty="0"/>
              <a:t>Associate General Counsel</a:t>
            </a:r>
          </a:p>
          <a:p>
            <a:r>
              <a:rPr lang="en-US" dirty="0"/>
              <a:t>American National Standards Institute (ANSI)</a:t>
            </a:r>
          </a:p>
        </p:txBody>
      </p:sp>
      <p:sp>
        <p:nvSpPr>
          <p:cNvPr id="4" name="Slide Number Placeholder 3"/>
          <p:cNvSpPr>
            <a:spLocks noGrp="1"/>
          </p:cNvSpPr>
          <p:nvPr>
            <p:ph type="sldNum" sz="quarter" idx="12"/>
          </p:nvPr>
        </p:nvSpPr>
        <p:spPr/>
        <p:txBody>
          <a:bodyPr/>
          <a:lstStyle/>
          <a:p>
            <a:fld id="{6C6F0F55-18DD-47D2-9BD4-398C832D51B7}" type="slidenum">
              <a:rPr lang="en-US" smtClean="0"/>
              <a:pPr/>
              <a:t>36</a:t>
            </a:fld>
            <a:endParaRPr lang="en-US"/>
          </a:p>
        </p:txBody>
      </p:sp>
    </p:spTree>
    <p:extLst>
      <p:ext uri="{BB962C8B-B14F-4D97-AF65-F5344CB8AC3E}">
        <p14:creationId xmlns:p14="http://schemas.microsoft.com/office/powerpoint/2010/main" val="182112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773-12F9-078D-DB18-D3C4BDAF24F7}"/>
              </a:ext>
            </a:extLst>
          </p:cNvPr>
          <p:cNvSpPr>
            <a:spLocks noGrp="1"/>
          </p:cNvSpPr>
          <p:nvPr>
            <p:ph type="title"/>
          </p:nvPr>
        </p:nvSpPr>
        <p:spPr/>
        <p:txBody>
          <a:bodyPr/>
          <a:lstStyle/>
          <a:p>
            <a:r>
              <a:rPr lang="en-US" dirty="0"/>
              <a:t>For CLE Credits	</a:t>
            </a:r>
          </a:p>
        </p:txBody>
      </p:sp>
      <p:sp>
        <p:nvSpPr>
          <p:cNvPr id="3" name="Text Placeholder 2">
            <a:extLst>
              <a:ext uri="{FF2B5EF4-FFF2-40B4-BE49-F238E27FC236}">
                <a16:creationId xmlns:a16="http://schemas.microsoft.com/office/drawing/2014/main" id="{9947E946-4E06-B5B8-FB89-54C5E53B048F}"/>
              </a:ext>
            </a:extLst>
          </p:cNvPr>
          <p:cNvSpPr>
            <a:spLocks noGrp="1"/>
          </p:cNvSpPr>
          <p:nvPr>
            <p:ph type="body" idx="1"/>
          </p:nvPr>
        </p:nvSpPr>
        <p:spPr/>
        <p:txBody>
          <a:bodyPr/>
          <a:lstStyle/>
          <a:p>
            <a:r>
              <a:rPr lang="en-US" dirty="0"/>
              <a:t>In person: 	Sign out at the registration table in the lobby</a:t>
            </a:r>
          </a:p>
          <a:p>
            <a:r>
              <a:rPr lang="en-US" dirty="0"/>
              <a:t>Virtual: 	Enter code word in chat</a:t>
            </a:r>
          </a:p>
        </p:txBody>
      </p:sp>
      <p:sp>
        <p:nvSpPr>
          <p:cNvPr id="4" name="Slide Number Placeholder 3">
            <a:extLst>
              <a:ext uri="{FF2B5EF4-FFF2-40B4-BE49-F238E27FC236}">
                <a16:creationId xmlns:a16="http://schemas.microsoft.com/office/drawing/2014/main" id="{EB07725A-FB6B-6EBE-7036-509B9AAF7D0E}"/>
              </a:ext>
            </a:extLst>
          </p:cNvPr>
          <p:cNvSpPr>
            <a:spLocks noGrp="1"/>
          </p:cNvSpPr>
          <p:nvPr>
            <p:ph type="sldNum" sz="quarter" idx="12"/>
          </p:nvPr>
        </p:nvSpPr>
        <p:spPr/>
        <p:txBody>
          <a:bodyPr/>
          <a:lstStyle/>
          <a:p>
            <a:fld id="{6C6F0F55-18DD-47D2-9BD4-398C832D51B7}" type="slidenum">
              <a:rPr lang="en-US" smtClean="0"/>
              <a:t>37</a:t>
            </a:fld>
            <a:endParaRPr lang="en-US"/>
          </a:p>
        </p:txBody>
      </p:sp>
    </p:spTree>
    <p:extLst>
      <p:ext uri="{BB962C8B-B14F-4D97-AF65-F5344CB8AC3E}">
        <p14:creationId xmlns:p14="http://schemas.microsoft.com/office/powerpoint/2010/main" val="351550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325B-019E-4247-BEA8-2FDE5CA293D0}"/>
              </a:ext>
            </a:extLst>
          </p:cNvPr>
          <p:cNvSpPr>
            <a:spLocks noGrp="1"/>
          </p:cNvSpPr>
          <p:nvPr>
            <p:ph type="title"/>
          </p:nvPr>
        </p:nvSpPr>
        <p:spPr>
          <a:xfrm>
            <a:off x="838200" y="365126"/>
            <a:ext cx="10515600" cy="1041644"/>
          </a:xfrm>
        </p:spPr>
        <p:txBody>
          <a:bodyPr/>
          <a:lstStyle/>
          <a:p>
            <a:r>
              <a:rPr lang="en-US" dirty="0"/>
              <a:t>Other World Standards Week Events of Interest</a:t>
            </a:r>
          </a:p>
        </p:txBody>
      </p:sp>
      <p:sp>
        <p:nvSpPr>
          <p:cNvPr id="9" name="Content Placeholder 8">
            <a:extLst>
              <a:ext uri="{FF2B5EF4-FFF2-40B4-BE49-F238E27FC236}">
                <a16:creationId xmlns:a16="http://schemas.microsoft.com/office/drawing/2014/main" id="{1B41A095-0B50-452B-8D96-69A2D872A158}"/>
              </a:ext>
            </a:extLst>
          </p:cNvPr>
          <p:cNvSpPr>
            <a:spLocks noGrp="1"/>
          </p:cNvSpPr>
          <p:nvPr>
            <p:ph idx="1"/>
          </p:nvPr>
        </p:nvSpPr>
        <p:spPr>
          <a:xfrm>
            <a:off x="838200" y="1567543"/>
            <a:ext cx="7158318" cy="4609420"/>
          </a:xfrm>
        </p:spPr>
        <p:txBody>
          <a:bodyPr>
            <a:normAutofit/>
          </a:bodyPr>
          <a:lstStyle/>
          <a:p>
            <a:pPr marL="0" indent="0">
              <a:buNone/>
            </a:pPr>
            <a:r>
              <a:rPr lang="en-US" sz="1600" b="1" dirty="0">
                <a:solidFill>
                  <a:srgbClr val="00A69C"/>
                </a:solidFill>
              </a:rPr>
              <a:t>THURSDAY EVENING</a:t>
            </a:r>
          </a:p>
          <a:p>
            <a:pPr marL="0" indent="0">
              <a:buNone/>
            </a:pPr>
            <a:endParaRPr lang="en-US" sz="1600" dirty="0"/>
          </a:p>
          <a:p>
            <a:pPr marL="0" indent="0">
              <a:buNone/>
            </a:pPr>
            <a:r>
              <a:rPr lang="en-US" sz="1600" b="1" dirty="0"/>
              <a:t>U.S. Celebration of World Standards Day</a:t>
            </a:r>
            <a:br>
              <a:rPr lang="en-US" sz="1600" b="1" dirty="0"/>
            </a:br>
            <a:r>
              <a:rPr lang="en-US" sz="1600" b="1" i="1" dirty="0"/>
              <a:t>Standards for Sustainable Development Goals </a:t>
            </a:r>
          </a:p>
          <a:p>
            <a:pPr marL="0" indent="0">
              <a:buNone/>
            </a:pPr>
            <a:r>
              <a:rPr lang="en-US" sz="1600" dirty="0"/>
              <a:t>5:30 pm – 9 pm ET</a:t>
            </a:r>
          </a:p>
          <a:p>
            <a:pPr marL="457200" lvl="1" indent="0">
              <a:buNone/>
            </a:pPr>
            <a:endParaRPr lang="en-US" sz="1400" dirty="0"/>
          </a:p>
        </p:txBody>
      </p:sp>
      <p:sp>
        <p:nvSpPr>
          <p:cNvPr id="4" name="Slide Number Placeholder 3">
            <a:extLst>
              <a:ext uri="{FF2B5EF4-FFF2-40B4-BE49-F238E27FC236}">
                <a16:creationId xmlns:a16="http://schemas.microsoft.com/office/drawing/2014/main" id="{F0735F52-341B-496F-A645-FD69D347DC5E}"/>
              </a:ext>
            </a:extLst>
          </p:cNvPr>
          <p:cNvSpPr>
            <a:spLocks noGrp="1"/>
          </p:cNvSpPr>
          <p:nvPr>
            <p:ph type="sldNum" sz="quarter" idx="12"/>
          </p:nvPr>
        </p:nvSpPr>
        <p:spPr>
          <a:xfrm>
            <a:off x="8745073" y="6507070"/>
            <a:ext cx="2743200" cy="365125"/>
          </a:xfrm>
        </p:spPr>
        <p:txBody>
          <a:bodyPr/>
          <a:lstStyle/>
          <a:p>
            <a:fld id="{6C6F0F55-18DD-47D2-9BD4-398C832D51B7}" type="slidenum">
              <a:rPr lang="en-US" smtClean="0"/>
              <a:pPr/>
              <a:t>38</a:t>
            </a:fld>
            <a:endParaRPr lang="en-US"/>
          </a:p>
        </p:txBody>
      </p:sp>
      <p:sp>
        <p:nvSpPr>
          <p:cNvPr id="3" name="TextBox 2">
            <a:extLst>
              <a:ext uri="{FF2B5EF4-FFF2-40B4-BE49-F238E27FC236}">
                <a16:creationId xmlns:a16="http://schemas.microsoft.com/office/drawing/2014/main" id="{BCD07466-C4FB-123F-49F7-8F86641F2EC8}"/>
              </a:ext>
            </a:extLst>
          </p:cNvPr>
          <p:cNvSpPr txBox="1"/>
          <p:nvPr/>
        </p:nvSpPr>
        <p:spPr>
          <a:xfrm>
            <a:off x="8973673" y="1593157"/>
            <a:ext cx="2514600" cy="1200329"/>
          </a:xfrm>
          <a:prstGeom prst="rect">
            <a:avLst/>
          </a:prstGeom>
          <a:noFill/>
          <a:ln>
            <a:solidFill>
              <a:srgbClr val="00A69C"/>
            </a:solidFill>
          </a:ln>
        </p:spPr>
        <p:txBody>
          <a:bodyPr wrap="square" rtlCol="0">
            <a:spAutoFit/>
          </a:bodyPr>
          <a:lstStyle/>
          <a:p>
            <a:r>
              <a:rPr lang="en-US" b="1" dirty="0"/>
              <a:t>For more information </a:t>
            </a:r>
            <a:br>
              <a:rPr lang="en-US" b="1" dirty="0"/>
            </a:br>
            <a:r>
              <a:rPr lang="en-US" b="1" dirty="0"/>
              <a:t>and to register, visit</a:t>
            </a:r>
            <a:br>
              <a:rPr lang="en-US" b="1" dirty="0"/>
            </a:br>
            <a:endParaRPr lang="en-US" b="1" dirty="0"/>
          </a:p>
          <a:p>
            <a:r>
              <a:rPr lang="en-US" b="1" dirty="0">
                <a:solidFill>
                  <a:srgbClr val="00A69C"/>
                </a:solidFill>
              </a:rPr>
              <a:t>www.ansi.org/wsweek</a:t>
            </a:r>
          </a:p>
        </p:txBody>
      </p:sp>
    </p:spTree>
    <p:extLst>
      <p:ext uri="{BB962C8B-B14F-4D97-AF65-F5344CB8AC3E}">
        <p14:creationId xmlns:p14="http://schemas.microsoft.com/office/powerpoint/2010/main" val="657167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88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Keynote Address</a:t>
            </a:r>
          </a:p>
        </p:txBody>
      </p:sp>
      <p:sp>
        <p:nvSpPr>
          <p:cNvPr id="3" name="Content Placeholder 2"/>
          <p:cNvSpPr>
            <a:spLocks noGrp="1"/>
          </p:cNvSpPr>
          <p:nvPr>
            <p:ph type="body" idx="1"/>
          </p:nvPr>
        </p:nvSpPr>
        <p:spPr/>
        <p:txBody>
          <a:bodyPr/>
          <a:lstStyle/>
          <a:p>
            <a:r>
              <a:rPr lang="en-US" sz="3200" b="1" dirty="0"/>
              <a:t>Judge Pamela King</a:t>
            </a:r>
          </a:p>
          <a:p>
            <a:r>
              <a:rPr lang="en-US" dirty="0"/>
              <a:t>District Court Judge</a:t>
            </a:r>
            <a:br>
              <a:rPr lang="en-US" dirty="0"/>
            </a:br>
            <a:r>
              <a:rPr lang="en-US" dirty="0"/>
              <a:t>Minnesota 3rd Judicial District</a:t>
            </a:r>
          </a:p>
        </p:txBody>
      </p:sp>
      <p:sp>
        <p:nvSpPr>
          <p:cNvPr id="4" name="Slide Number Placeholder 3"/>
          <p:cNvSpPr>
            <a:spLocks noGrp="1"/>
          </p:cNvSpPr>
          <p:nvPr>
            <p:ph type="sldNum" sz="quarter" idx="12"/>
          </p:nvPr>
        </p:nvSpPr>
        <p:spPr/>
        <p:txBody>
          <a:bodyPr/>
          <a:lstStyle/>
          <a:p>
            <a:fld id="{6C6F0F55-18DD-47D2-9BD4-398C832D51B7}" type="slidenum">
              <a:rPr lang="en-US" smtClean="0"/>
              <a:pPr/>
              <a:t>4</a:t>
            </a:fld>
            <a:endParaRPr lang="en-US"/>
          </a:p>
        </p:txBody>
      </p:sp>
    </p:spTree>
    <p:extLst>
      <p:ext uri="{BB962C8B-B14F-4D97-AF65-F5344CB8AC3E}">
        <p14:creationId xmlns:p14="http://schemas.microsoft.com/office/powerpoint/2010/main" val="319194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738F2-D960-E196-1756-F029279356D9}"/>
              </a:ext>
            </a:extLst>
          </p:cNvPr>
          <p:cNvSpPr>
            <a:spLocks noGrp="1"/>
          </p:cNvSpPr>
          <p:nvPr>
            <p:ph type="title"/>
          </p:nvPr>
        </p:nvSpPr>
        <p:spPr>
          <a:xfrm>
            <a:off x="831850" y="1709737"/>
            <a:ext cx="10515600" cy="3423737"/>
          </a:xfrm>
        </p:spPr>
        <p:txBody>
          <a:bodyPr>
            <a:normAutofit fontScale="90000"/>
          </a:bodyPr>
          <a:lstStyle/>
          <a:p>
            <a:r>
              <a:rPr lang="en-US" sz="4000" b="0" dirty="0">
                <a:solidFill>
                  <a:schemeClr val="bg1">
                    <a:lumMod val="50000"/>
                  </a:schemeClr>
                </a:solidFill>
              </a:rPr>
              <a:t>Introduction of Panel 1 </a:t>
            </a:r>
            <a:br>
              <a:rPr lang="en-US" sz="4000" b="0" dirty="0">
                <a:solidFill>
                  <a:schemeClr val="bg1">
                    <a:lumMod val="75000"/>
                  </a:schemeClr>
                </a:solidFill>
              </a:rPr>
            </a:br>
            <a:r>
              <a:rPr lang="en-US" dirty="0"/>
              <a:t>How Performance </a:t>
            </a:r>
            <a:br>
              <a:rPr lang="en-US" dirty="0"/>
            </a:br>
            <a:r>
              <a:rPr lang="en-US" dirty="0"/>
              <a:t>Can Be Assessed </a:t>
            </a:r>
            <a:br>
              <a:rPr lang="en-US" dirty="0"/>
            </a:br>
            <a:r>
              <a:rPr lang="en-US" dirty="0"/>
              <a:t>Against Forensic Standards:</a:t>
            </a:r>
            <a:br>
              <a:rPr lang="en-US" dirty="0"/>
            </a:br>
            <a:r>
              <a:rPr lang="en-US" dirty="0"/>
              <a:t>The Lab Perspective</a:t>
            </a:r>
          </a:p>
        </p:txBody>
      </p:sp>
      <p:sp>
        <p:nvSpPr>
          <p:cNvPr id="4" name="Slide Number Placeholder 3">
            <a:extLst>
              <a:ext uri="{FF2B5EF4-FFF2-40B4-BE49-F238E27FC236}">
                <a16:creationId xmlns:a16="http://schemas.microsoft.com/office/drawing/2014/main" id="{EBB6BCF3-51A3-36F3-3224-27C9C576C84F}"/>
              </a:ext>
            </a:extLst>
          </p:cNvPr>
          <p:cNvSpPr>
            <a:spLocks noGrp="1"/>
          </p:cNvSpPr>
          <p:nvPr>
            <p:ph type="sldNum" sz="quarter" idx="12"/>
          </p:nvPr>
        </p:nvSpPr>
        <p:spPr/>
        <p:txBody>
          <a:bodyPr/>
          <a:lstStyle/>
          <a:p>
            <a:fld id="{6C6F0F55-18DD-47D2-9BD4-398C832D51B7}" type="slidenum">
              <a:rPr lang="en-US" smtClean="0"/>
              <a:t>5</a:t>
            </a:fld>
            <a:endParaRPr lang="en-US"/>
          </a:p>
        </p:txBody>
      </p:sp>
    </p:spTree>
    <p:extLst>
      <p:ext uri="{BB962C8B-B14F-4D97-AF65-F5344CB8AC3E}">
        <p14:creationId xmlns:p14="http://schemas.microsoft.com/office/powerpoint/2010/main" val="375003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0" dirty="0">
                <a:solidFill>
                  <a:schemeClr val="bg1">
                    <a:lumMod val="50000"/>
                  </a:schemeClr>
                </a:solidFill>
              </a:rPr>
              <a:t>Panel 1</a:t>
            </a:r>
            <a:br>
              <a:rPr lang="en-US" dirty="0"/>
            </a:br>
            <a:r>
              <a:rPr lang="en-US" sz="2700" dirty="0"/>
              <a:t>How Performance Can Be Assessed Against Forensic Standards – </a:t>
            </a:r>
            <a:br>
              <a:rPr lang="en-US" sz="2700" dirty="0"/>
            </a:br>
            <a:r>
              <a:rPr lang="en-US" sz="2700" dirty="0"/>
              <a:t>The Lab Perspective</a:t>
            </a:r>
            <a:endParaRPr lang="en-US" dirty="0"/>
          </a:p>
        </p:txBody>
      </p:sp>
      <p:sp>
        <p:nvSpPr>
          <p:cNvPr id="3" name="Content Placeholder 2"/>
          <p:cNvSpPr>
            <a:spLocks noGrp="1"/>
          </p:cNvSpPr>
          <p:nvPr>
            <p:ph idx="1"/>
          </p:nvPr>
        </p:nvSpPr>
        <p:spPr/>
        <p:txBody>
          <a:bodyPr>
            <a:normAutofit/>
          </a:bodyPr>
          <a:lstStyle/>
          <a:p>
            <a:pPr marL="0" indent="0">
              <a:lnSpc>
                <a:spcPct val="125000"/>
              </a:lnSpc>
              <a:spcBef>
                <a:spcPts val="0"/>
              </a:spcBef>
              <a:buNone/>
            </a:pPr>
            <a:r>
              <a:rPr lang="en-US" sz="1800" b="1" dirty="0">
                <a:latin typeface="Century Gothic" panose="020B0502020202020204" pitchFamily="34" charset="0"/>
              </a:rPr>
              <a:t>MODERATOR:</a:t>
            </a:r>
            <a:endParaRPr lang="en-US" sz="1800" dirty="0">
              <a:latin typeface="Century Gothic" panose="020B0502020202020204" pitchFamily="34" charset="0"/>
            </a:endParaRPr>
          </a:p>
          <a:p>
            <a:pPr marL="0" indent="0">
              <a:lnSpc>
                <a:spcPct val="125000"/>
              </a:lnSpc>
              <a:spcBef>
                <a:spcPts val="0"/>
              </a:spcBef>
              <a:buNone/>
            </a:pPr>
            <a:r>
              <a:rPr lang="en-US" sz="1800" b="1" dirty="0">
                <a:latin typeface="Century Gothic" panose="020B0502020202020204" pitchFamily="34" charset="0"/>
              </a:rPr>
              <a:t>Dr. Mary McKiel</a:t>
            </a:r>
            <a:r>
              <a:rPr lang="en-US" sz="1800" dirty="0">
                <a:latin typeface="Century Gothic" panose="020B0502020202020204" pitchFamily="34" charset="0"/>
              </a:rPr>
              <a:t>, ANSI Board Vice Chair and Standards Consultant</a:t>
            </a:r>
            <a:br>
              <a:rPr lang="en-US" sz="1800" dirty="0">
                <a:latin typeface="Century Gothic" panose="020B0502020202020204" pitchFamily="34" charset="0"/>
              </a:rPr>
            </a:br>
            <a:r>
              <a:rPr lang="en-US" sz="1800" dirty="0">
                <a:latin typeface="Century Gothic" panose="020B0502020202020204" pitchFamily="34" charset="0"/>
              </a:rPr>
              <a:t>American Academy of Forensic Sciences – Academy Standards Board</a:t>
            </a:r>
          </a:p>
          <a:p>
            <a:pPr marL="0" indent="0">
              <a:lnSpc>
                <a:spcPct val="125000"/>
              </a:lnSpc>
              <a:spcBef>
                <a:spcPts val="0"/>
              </a:spcBef>
              <a:buNone/>
            </a:pPr>
            <a:endParaRPr lang="en-US" sz="1100" dirty="0">
              <a:latin typeface="Century Gothic" panose="020B0502020202020204" pitchFamily="34" charset="0"/>
            </a:endParaRPr>
          </a:p>
          <a:p>
            <a:pPr marL="0" indent="0">
              <a:lnSpc>
                <a:spcPct val="125000"/>
              </a:lnSpc>
              <a:spcBef>
                <a:spcPts val="0"/>
              </a:spcBef>
              <a:buNone/>
            </a:pPr>
            <a:r>
              <a:rPr lang="en-US" sz="1800" b="1" dirty="0">
                <a:latin typeface="Century Gothic" panose="020B0502020202020204" pitchFamily="34" charset="0"/>
              </a:rPr>
              <a:t>PANELISTS:</a:t>
            </a:r>
          </a:p>
          <a:p>
            <a:pPr>
              <a:lnSpc>
                <a:spcPct val="125000"/>
              </a:lnSpc>
              <a:spcBef>
                <a:spcPts val="0"/>
              </a:spcBef>
            </a:pPr>
            <a:r>
              <a:rPr lang="en-US" sz="1800" b="1" dirty="0">
                <a:latin typeface="Century Gothic" panose="020B0502020202020204" pitchFamily="34" charset="0"/>
              </a:rPr>
              <a:t>Linda Jackson</a:t>
            </a:r>
            <a:r>
              <a:rPr lang="en-US" sz="1800" dirty="0">
                <a:latin typeface="Century Gothic" panose="020B0502020202020204" pitchFamily="34" charset="0"/>
              </a:rPr>
              <a:t>, Director</a:t>
            </a:r>
            <a:br>
              <a:rPr lang="en-US" sz="1800" dirty="0">
                <a:latin typeface="Century Gothic" panose="020B0502020202020204" pitchFamily="34" charset="0"/>
              </a:rPr>
            </a:br>
            <a:r>
              <a:rPr lang="en-US" sz="1800" dirty="0">
                <a:latin typeface="Century Gothic" panose="020B0502020202020204" pitchFamily="34" charset="0"/>
              </a:rPr>
              <a:t>Virginia Department of Forensic Sciences</a:t>
            </a:r>
          </a:p>
          <a:p>
            <a:pPr>
              <a:lnSpc>
                <a:spcPct val="125000"/>
              </a:lnSpc>
              <a:spcBef>
                <a:spcPts val="0"/>
              </a:spcBef>
            </a:pPr>
            <a:r>
              <a:rPr lang="en-US" sz="1800" b="1" dirty="0">
                <a:latin typeface="Century Gothic" panose="020B0502020202020204" pitchFamily="34" charset="0"/>
              </a:rPr>
              <a:t>Scott Oulton</a:t>
            </a:r>
            <a:r>
              <a:rPr lang="en-US" sz="1800" dirty="0">
                <a:latin typeface="Century Gothic" panose="020B0502020202020204" pitchFamily="34" charset="0"/>
              </a:rPr>
              <a:t>, Associate Deputy Assistant Administrator</a:t>
            </a:r>
            <a:br>
              <a:rPr lang="en-US" sz="1800" dirty="0">
                <a:latin typeface="Century Gothic" panose="020B0502020202020204" pitchFamily="34" charset="0"/>
              </a:rPr>
            </a:br>
            <a:r>
              <a:rPr lang="en-US" sz="1800" dirty="0">
                <a:latin typeface="Century Gothic" panose="020B0502020202020204" pitchFamily="34" charset="0"/>
              </a:rPr>
              <a:t>Drug Enforcement Administration (DEA) Office of Forensic Sciences</a:t>
            </a:r>
          </a:p>
          <a:p>
            <a:pPr>
              <a:lnSpc>
                <a:spcPct val="125000"/>
              </a:lnSpc>
              <a:spcBef>
                <a:spcPts val="0"/>
              </a:spcBef>
            </a:pPr>
            <a:r>
              <a:rPr lang="en-US" sz="1800" b="1" dirty="0">
                <a:latin typeface="Century Gothic" panose="020B0502020202020204" pitchFamily="34" charset="0"/>
              </a:rPr>
              <a:t>Brad Putnam</a:t>
            </a:r>
            <a:r>
              <a:rPr lang="en-US" sz="1800" dirty="0">
                <a:latin typeface="Century Gothic" panose="020B0502020202020204" pitchFamily="34" charset="0"/>
              </a:rPr>
              <a:t>, Senior Director of Accreditation, Forensics</a:t>
            </a:r>
            <a:br>
              <a:rPr lang="en-US" sz="1800" dirty="0">
                <a:latin typeface="Century Gothic" panose="020B0502020202020204" pitchFamily="34" charset="0"/>
              </a:rPr>
            </a:br>
            <a:r>
              <a:rPr lang="en-US" sz="1800" dirty="0">
                <a:latin typeface="Century Gothic" panose="020B0502020202020204" pitchFamily="34" charset="0"/>
              </a:rPr>
              <a:t>ANSI National Accreditation Board (ANAB)</a:t>
            </a:r>
          </a:p>
          <a:p>
            <a:pPr>
              <a:lnSpc>
                <a:spcPct val="125000"/>
              </a:lnSpc>
              <a:spcBef>
                <a:spcPts val="0"/>
              </a:spcBef>
            </a:pPr>
            <a:r>
              <a:rPr lang="en-US" sz="1800" b="1" dirty="0">
                <a:latin typeface="Century Gothic" panose="020B0502020202020204" pitchFamily="34" charset="0"/>
              </a:rPr>
              <a:t>Peter Stout</a:t>
            </a:r>
            <a:r>
              <a:rPr lang="en-US" sz="1800" dirty="0">
                <a:latin typeface="Century Gothic" panose="020B0502020202020204" pitchFamily="34" charset="0"/>
              </a:rPr>
              <a:t>, President and CEO</a:t>
            </a:r>
            <a:br>
              <a:rPr lang="en-US" sz="1800" dirty="0">
                <a:latin typeface="Century Gothic" panose="020B0502020202020204" pitchFamily="34" charset="0"/>
              </a:rPr>
            </a:br>
            <a:r>
              <a:rPr lang="en-US" sz="1800" dirty="0">
                <a:latin typeface="Century Gothic" panose="020B0502020202020204" pitchFamily="34" charset="0"/>
              </a:rPr>
              <a:t>Houston Forensic Science Center, LLC</a:t>
            </a:r>
          </a:p>
        </p:txBody>
      </p:sp>
      <p:sp>
        <p:nvSpPr>
          <p:cNvPr id="4" name="Slide Number Placeholder 3"/>
          <p:cNvSpPr>
            <a:spLocks noGrp="1"/>
          </p:cNvSpPr>
          <p:nvPr>
            <p:ph type="sldNum" sz="quarter" idx="12"/>
          </p:nvPr>
        </p:nvSpPr>
        <p:spPr/>
        <p:txBody>
          <a:bodyPr/>
          <a:lstStyle/>
          <a:p>
            <a:fld id="{6C6F0F55-18DD-47D2-9BD4-398C832D51B7}" type="slidenum">
              <a:rPr lang="en-US" smtClean="0"/>
              <a:t>6</a:t>
            </a:fld>
            <a:endParaRPr lang="en-US"/>
          </a:p>
        </p:txBody>
      </p:sp>
    </p:spTree>
    <p:extLst>
      <p:ext uri="{BB962C8B-B14F-4D97-AF65-F5344CB8AC3E}">
        <p14:creationId xmlns:p14="http://schemas.microsoft.com/office/powerpoint/2010/main" val="276609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Forensic Standards </a:t>
            </a:r>
            <a:br>
              <a:rPr lang="en-US" dirty="0"/>
            </a:br>
            <a:r>
              <a:rPr lang="en-US" dirty="0"/>
              <a:t>and Accreditation</a:t>
            </a:r>
          </a:p>
        </p:txBody>
      </p:sp>
      <p:sp>
        <p:nvSpPr>
          <p:cNvPr id="3" name="Content Placeholder 2"/>
          <p:cNvSpPr>
            <a:spLocks noGrp="1"/>
          </p:cNvSpPr>
          <p:nvPr>
            <p:ph type="body" idx="1"/>
          </p:nvPr>
        </p:nvSpPr>
        <p:spPr/>
        <p:txBody>
          <a:bodyPr/>
          <a:lstStyle/>
          <a:p>
            <a:r>
              <a:rPr lang="en-US" b="1" dirty="0"/>
              <a:t>Linda Jackson</a:t>
            </a:r>
          </a:p>
          <a:p>
            <a:r>
              <a:rPr lang="en-US" dirty="0"/>
              <a:t>Director, Virginia Department of Forensic Sciences</a:t>
            </a:r>
          </a:p>
        </p:txBody>
      </p:sp>
      <p:sp>
        <p:nvSpPr>
          <p:cNvPr id="4" name="Slide Number Placeholder 3"/>
          <p:cNvSpPr>
            <a:spLocks noGrp="1"/>
          </p:cNvSpPr>
          <p:nvPr>
            <p:ph type="sldNum" sz="quarter" idx="12"/>
          </p:nvPr>
        </p:nvSpPr>
        <p:spPr/>
        <p:txBody>
          <a:bodyPr/>
          <a:lstStyle/>
          <a:p>
            <a:fld id="{6C6F0F55-18DD-47D2-9BD4-398C832D51B7}" type="slidenum">
              <a:rPr lang="en-US" smtClean="0"/>
              <a:pPr/>
              <a:t>7</a:t>
            </a:fld>
            <a:endParaRPr lang="en-US"/>
          </a:p>
        </p:txBody>
      </p:sp>
    </p:spTree>
    <p:extLst>
      <p:ext uri="{BB962C8B-B14F-4D97-AF65-F5344CB8AC3E}">
        <p14:creationId xmlns:p14="http://schemas.microsoft.com/office/powerpoint/2010/main" val="326036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Forensic Science Accreditation</a:t>
            </a:r>
          </a:p>
        </p:txBody>
      </p:sp>
      <p:sp>
        <p:nvSpPr>
          <p:cNvPr id="3" name="Content Placeholder 2"/>
          <p:cNvSpPr>
            <a:spLocks noGrp="1"/>
          </p:cNvSpPr>
          <p:nvPr>
            <p:ph idx="1"/>
          </p:nvPr>
        </p:nvSpPr>
        <p:spPr>
          <a:xfrm>
            <a:off x="838200" y="1323474"/>
            <a:ext cx="10515600" cy="5061284"/>
          </a:xfrm>
        </p:spPr>
        <p:txBody>
          <a:bodyPr>
            <a:normAutofit/>
          </a:bodyPr>
          <a:lstStyle/>
          <a:p>
            <a:pPr>
              <a:lnSpc>
                <a:spcPct val="110000"/>
              </a:lnSpc>
              <a:spcBef>
                <a:spcPts val="0"/>
              </a:spcBef>
              <a:spcAft>
                <a:spcPts val="600"/>
              </a:spcAft>
            </a:pPr>
            <a:r>
              <a:rPr lang="en-US" sz="2300" dirty="0">
                <a:solidFill>
                  <a:schemeClr val="tx1"/>
                </a:solidFill>
              </a:rPr>
              <a:t>ASCLD recognized need to develop standards that would help improve the quality and consistency of work performed by crime laboratories</a:t>
            </a:r>
          </a:p>
          <a:p>
            <a:pPr>
              <a:lnSpc>
                <a:spcPct val="110000"/>
              </a:lnSpc>
              <a:spcBef>
                <a:spcPts val="0"/>
              </a:spcBef>
              <a:spcAft>
                <a:spcPts val="600"/>
              </a:spcAft>
            </a:pPr>
            <a:r>
              <a:rPr lang="en-US" sz="2300" dirty="0">
                <a:solidFill>
                  <a:schemeClr val="tx1"/>
                </a:solidFill>
              </a:rPr>
              <a:t>ASCLD/LAB - First FS accreditation program beginning 1982</a:t>
            </a:r>
          </a:p>
          <a:p>
            <a:pPr>
              <a:lnSpc>
                <a:spcPct val="110000"/>
              </a:lnSpc>
              <a:spcBef>
                <a:spcPts val="0"/>
              </a:spcBef>
              <a:spcAft>
                <a:spcPts val="600"/>
              </a:spcAft>
            </a:pPr>
            <a:r>
              <a:rPr lang="en-US" sz="2300" dirty="0">
                <a:solidFill>
                  <a:schemeClr val="tx1"/>
                </a:solidFill>
              </a:rPr>
              <a:t>ASCLD/LAB signatory to both the IAAC Multilateral Recognition Arrangement and the ILAC Mutual Recognition Arrangement in 2009</a:t>
            </a:r>
          </a:p>
          <a:p>
            <a:pPr>
              <a:lnSpc>
                <a:spcPct val="110000"/>
              </a:lnSpc>
              <a:spcBef>
                <a:spcPts val="0"/>
              </a:spcBef>
              <a:spcAft>
                <a:spcPts val="600"/>
              </a:spcAft>
            </a:pPr>
            <a:r>
              <a:rPr lang="en-US" sz="2300" i="1" dirty="0">
                <a:solidFill>
                  <a:schemeClr val="tx1"/>
                </a:solidFill>
              </a:rPr>
              <a:t>Strengthening Forensic Science in the United States: A Path Forward </a:t>
            </a:r>
            <a:r>
              <a:rPr lang="en-US" sz="2300" dirty="0">
                <a:solidFill>
                  <a:schemeClr val="tx1"/>
                </a:solidFill>
              </a:rPr>
              <a:t>published 2009</a:t>
            </a:r>
          </a:p>
          <a:p>
            <a:pPr>
              <a:lnSpc>
                <a:spcPct val="110000"/>
              </a:lnSpc>
              <a:spcBef>
                <a:spcPts val="0"/>
              </a:spcBef>
              <a:spcAft>
                <a:spcPts val="600"/>
              </a:spcAft>
            </a:pPr>
            <a:r>
              <a:rPr lang="en-US" sz="2300" dirty="0">
                <a:solidFill>
                  <a:schemeClr val="tx1"/>
                </a:solidFill>
              </a:rPr>
              <a:t>ISO/IEC 17025 and ISO/IEC 17020</a:t>
            </a:r>
          </a:p>
          <a:p>
            <a:pPr>
              <a:lnSpc>
                <a:spcPct val="110000"/>
              </a:lnSpc>
              <a:spcBef>
                <a:spcPts val="0"/>
              </a:spcBef>
              <a:spcAft>
                <a:spcPts val="600"/>
              </a:spcAft>
            </a:pPr>
            <a:r>
              <a:rPr lang="en-US" sz="2300" dirty="0">
                <a:solidFill>
                  <a:schemeClr val="tx1"/>
                </a:solidFill>
              </a:rPr>
              <a:t>Changes to laboratory management systems, case documentation, and reporting for conformance to standards</a:t>
            </a:r>
          </a:p>
        </p:txBody>
      </p:sp>
      <p:sp>
        <p:nvSpPr>
          <p:cNvPr id="4" name="Slide Number Placeholder 3"/>
          <p:cNvSpPr>
            <a:spLocks noGrp="1"/>
          </p:cNvSpPr>
          <p:nvPr>
            <p:ph type="sldNum" sz="quarter" idx="12"/>
          </p:nvPr>
        </p:nvSpPr>
        <p:spPr/>
        <p:txBody>
          <a:bodyPr/>
          <a:lstStyle/>
          <a:p>
            <a:fld id="{6C6F0F55-18DD-47D2-9BD4-398C832D51B7}" type="slidenum">
              <a:rPr lang="en-US" smtClean="0"/>
              <a:pPr/>
              <a:t>8</a:t>
            </a:fld>
            <a:endParaRPr lang="en-US"/>
          </a:p>
        </p:txBody>
      </p:sp>
    </p:spTree>
    <p:extLst>
      <p:ext uri="{BB962C8B-B14F-4D97-AF65-F5344CB8AC3E}">
        <p14:creationId xmlns:p14="http://schemas.microsoft.com/office/powerpoint/2010/main" val="323884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2217" b="38414"/>
          <a:stretch/>
        </p:blipFill>
        <p:spPr>
          <a:xfrm>
            <a:off x="1" y="1752600"/>
            <a:ext cx="12192000" cy="3650166"/>
          </a:xfrm>
          <a:prstGeom prst="rect">
            <a:avLst/>
          </a:prstGeom>
        </p:spPr>
      </p:pic>
      <p:sp>
        <p:nvSpPr>
          <p:cNvPr id="2" name="Title 1"/>
          <p:cNvSpPr>
            <a:spLocks noGrp="1"/>
          </p:cNvSpPr>
          <p:nvPr>
            <p:ph type="title"/>
          </p:nvPr>
        </p:nvSpPr>
        <p:spPr/>
        <p:txBody>
          <a:bodyPr/>
          <a:lstStyle/>
          <a:p>
            <a:r>
              <a:rPr lang="en-US" dirty="0"/>
              <a:t>Drug Analysis 2005</a:t>
            </a:r>
          </a:p>
        </p:txBody>
      </p:sp>
    </p:spTree>
    <p:extLst>
      <p:ext uri="{BB962C8B-B14F-4D97-AF65-F5344CB8AC3E}">
        <p14:creationId xmlns:p14="http://schemas.microsoft.com/office/powerpoint/2010/main" val="4048009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W PPT Template.potx" id="{819C6B3F-CF4A-4FAB-B92F-3DD4EFD2AA2E}" vid="{540F98D6-3A13-4921-A620-2803AC70CF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2022-05-19T04:00:00+00:00</Document_x0020_Dat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3C151B53-37E2-469C-A1F6-74242A621086}"/>
</file>

<file path=customXml/itemProps2.xml><?xml version="1.0" encoding="utf-8"?>
<ds:datastoreItem xmlns:ds="http://schemas.openxmlformats.org/officeDocument/2006/customXml" ds:itemID="{3C151B53-37E2-469C-A1F6-74242A621086}"/>
</file>

<file path=customXml/itemProps3.xml><?xml version="1.0" encoding="utf-8"?>
<ds:datastoreItem xmlns:ds="http://schemas.openxmlformats.org/officeDocument/2006/customXml" ds:itemID="{CBCCB69B-3B58-4278-97EC-2F2E8FEB0326}"/>
</file>

<file path=customXml/itemProps4.xml><?xml version="1.0" encoding="utf-8"?>
<ds:datastoreItem xmlns:ds="http://schemas.openxmlformats.org/officeDocument/2006/customXml" ds:itemID="{149A7CE0-36D2-477B-AAE6-4439BE727277}"/>
</file>

<file path=docProps/app.xml><?xml version="1.0" encoding="utf-8"?>
<Properties xmlns="http://schemas.openxmlformats.org/officeDocument/2006/extended-properties" xmlns:vt="http://schemas.openxmlformats.org/officeDocument/2006/docPropsVTypes">
  <Template>WSW PPT Template</Template>
  <TotalTime>849</TotalTime>
  <Words>1750</Words>
  <Application>Microsoft Office PowerPoint</Application>
  <PresentationFormat>Widescreen</PresentationFormat>
  <Paragraphs>185</Paragraphs>
  <Slides>39</Slides>
  <Notes>1</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Welcome Remarks</vt:lpstr>
      <vt:lpstr>Legal Issues Forum Thursday, May 19, 2022 | 10:00am – 3:00pm</vt:lpstr>
      <vt:lpstr>Keynote Address</vt:lpstr>
      <vt:lpstr>Introduction of Panel 1  How Performance  Can Be Assessed  Against Forensic Standards: The Lab Perspective</vt:lpstr>
      <vt:lpstr>Panel 1 How Performance Can Be Assessed Against Forensic Standards –  The Lab Perspective</vt:lpstr>
      <vt:lpstr>History of Forensic Standards  and Accreditation</vt:lpstr>
      <vt:lpstr>Forensic Science Accreditation</vt:lpstr>
      <vt:lpstr>Drug Analysis 2005</vt:lpstr>
      <vt:lpstr>Drug Analysis Report 2022</vt:lpstr>
      <vt:lpstr>Federal Involvement  with Standard Setting  in Forensic Sciences</vt:lpstr>
      <vt:lpstr>Scientific Working Groups</vt:lpstr>
      <vt:lpstr>SWGDRUG Mission</vt:lpstr>
      <vt:lpstr>Standard Development Organizations (SDO)</vt:lpstr>
      <vt:lpstr>Judge Edwards on SWGs</vt:lpstr>
      <vt:lpstr>That Was Some Criticism</vt:lpstr>
      <vt:lpstr>National Academy of Sciences (NAS)</vt:lpstr>
      <vt:lpstr>NAS Report Findings</vt:lpstr>
      <vt:lpstr>NIST Organization of Scientific Area Committees</vt:lpstr>
      <vt:lpstr>OSAC Objective</vt:lpstr>
      <vt:lpstr>National Commission on Forensic Sciences (NCFS)</vt:lpstr>
      <vt:lpstr>Pertinent Recommendations Adopted by NCFS</vt:lpstr>
      <vt:lpstr>Summary</vt:lpstr>
      <vt:lpstr>Accreditation has been available to  Forensic Service providers for approximately  40 years now, however “standard methods”  are a relatively new concept to this sector.  Let’s discuss the hurdles to, and impact of, implementing these methods into the forensic laboratory.</vt:lpstr>
      <vt:lpstr>Accreditation is a MINIMUM.  It cannot and should never be viewed as the guarantee of performance.</vt:lpstr>
      <vt:lpstr>PowerPoint Presentation</vt:lpstr>
      <vt:lpstr>Forensic Science Accreditation</vt:lpstr>
      <vt:lpstr>LUNCH BREAK</vt:lpstr>
      <vt:lpstr>Introduction of Panel 2  How This Plays Out  In The Courtroom</vt:lpstr>
      <vt:lpstr>Panel 2  How This Plays Out In The Courtroom</vt:lpstr>
      <vt:lpstr>How This Plays Out In  The Courtroom</vt:lpstr>
      <vt:lpstr>Prosecutor’s Perspective</vt:lpstr>
      <vt:lpstr>Standards are important to admissibility, but standards are not the same as admissibility.</vt:lpstr>
      <vt:lpstr>International standards development is an emerging practice in the forensic science system. It will take all of us to ensure the criminal legal system's use of standards is harmonized with the essential requirements of the ANSI process.</vt:lpstr>
      <vt:lpstr>Panel 2  How This Plays Out In The Courtroom</vt:lpstr>
      <vt:lpstr>Closing Remarks</vt:lpstr>
      <vt:lpstr>For CLE Credits </vt:lpstr>
      <vt:lpstr>Other World Standards Week Events of Interest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 Legal Issues Forum: Forensic Standards and Conformity Assessment</dc:title>
  <dc:creator>Brielle Brook</dc:creator>
  <cp:lastModifiedBy>Brielle Brook</cp:lastModifiedBy>
  <cp:revision>36</cp:revision>
  <dcterms:created xsi:type="dcterms:W3CDTF">2022-05-05T14:36:11Z</dcterms:created>
  <dcterms:modified xsi:type="dcterms:W3CDTF">2022-05-23T17:46:16Z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f4e1edd3-15c3-4b5b-b6ac-43763e412898</vt:lpwstr>
  </property>
</Properties>
</file>